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9" r:id="rId5"/>
    <p:sldId id="298" r:id="rId6"/>
    <p:sldId id="297" r:id="rId7"/>
    <p:sldId id="258" r:id="rId8"/>
    <p:sldId id="260" r:id="rId9"/>
    <p:sldId id="261" r:id="rId10"/>
    <p:sldId id="286" r:id="rId11"/>
    <p:sldId id="271" r:id="rId12"/>
    <p:sldId id="287" r:id="rId13"/>
    <p:sldId id="288" r:id="rId14"/>
    <p:sldId id="266" r:id="rId15"/>
    <p:sldId id="289" r:id="rId16"/>
    <p:sldId id="290" r:id="rId17"/>
    <p:sldId id="281" r:id="rId18"/>
    <p:sldId id="270" r:id="rId19"/>
    <p:sldId id="280" r:id="rId20"/>
    <p:sldId id="292" r:id="rId21"/>
    <p:sldId id="291" r:id="rId22"/>
    <p:sldId id="265" r:id="rId23"/>
    <p:sldId id="272" r:id="rId24"/>
    <p:sldId id="275" r:id="rId25"/>
    <p:sldId id="295" r:id="rId26"/>
    <p:sldId id="299" r:id="rId27"/>
    <p:sldId id="282"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58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36.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36.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7ECD2-4F4E-40FB-AC6A-845FE72FB8A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E73FB5-A5A2-4789-8D96-D976107C197A}">
      <dgm:prSet/>
      <dgm:spPr/>
      <dgm:t>
        <a:bodyPr/>
        <a:lstStyle/>
        <a:p>
          <a:r>
            <a:rPr lang="en-US"/>
            <a:t>With the parks business successful and growing in 2004 the Co-op responded to the requests of those members who did not want this type of work.  </a:t>
          </a:r>
        </a:p>
      </dgm:t>
    </dgm:pt>
    <dgm:pt modelId="{92750808-73BC-4C45-B8FB-FE8F4663BAC0}" type="parTrans" cxnId="{FD97E8AE-EAFB-4D60-BFC7-9BE6DF117FC2}">
      <dgm:prSet/>
      <dgm:spPr/>
      <dgm:t>
        <a:bodyPr/>
        <a:lstStyle/>
        <a:p>
          <a:endParaRPr lang="en-US"/>
        </a:p>
      </dgm:t>
    </dgm:pt>
    <dgm:pt modelId="{0FD5A5EA-7026-4888-9D4E-7E6DCB335478}" type="sibTrans" cxnId="{FD97E8AE-EAFB-4D60-BFC7-9BE6DF117FC2}">
      <dgm:prSet/>
      <dgm:spPr/>
      <dgm:t>
        <a:bodyPr/>
        <a:lstStyle/>
        <a:p>
          <a:endParaRPr lang="en-US"/>
        </a:p>
      </dgm:t>
    </dgm:pt>
    <dgm:pt modelId="{769FC648-658F-4F68-8BE6-E9FBA37292FE}">
      <dgm:prSet/>
      <dgm:spPr/>
      <dgm:t>
        <a:bodyPr/>
        <a:lstStyle/>
        <a:p>
          <a:r>
            <a:rPr lang="en-US"/>
            <a:t>After some deliberation, Co-op members chose to open a new business - Australia's first Social Enterprise Café: 'Espresso Train Café and Catering. The site of Espresso Train was an old pizza restaurant which had been turned into a community meeting room by Community Living Association (CLA Inc) a local disability support organisation who allowed the co-op to take-on the underutilised space.</a:t>
          </a:r>
        </a:p>
      </dgm:t>
    </dgm:pt>
    <dgm:pt modelId="{E5B2E1B4-819D-44FC-835E-EFCADC64042A}" type="parTrans" cxnId="{466516C0-7468-4EB3-BF98-8897630F0044}">
      <dgm:prSet/>
      <dgm:spPr/>
      <dgm:t>
        <a:bodyPr/>
        <a:lstStyle/>
        <a:p>
          <a:endParaRPr lang="en-US"/>
        </a:p>
      </dgm:t>
    </dgm:pt>
    <dgm:pt modelId="{6008C9BB-2E8A-4053-A1F0-F9891B2A7672}" type="sibTrans" cxnId="{466516C0-7468-4EB3-BF98-8897630F0044}">
      <dgm:prSet/>
      <dgm:spPr/>
      <dgm:t>
        <a:bodyPr/>
        <a:lstStyle/>
        <a:p>
          <a:endParaRPr lang="en-US"/>
        </a:p>
      </dgm:t>
    </dgm:pt>
    <dgm:pt modelId="{D504728A-2D56-460E-950E-7DE49EEDA586}">
      <dgm:prSet/>
      <dgm:spPr/>
      <dgm:t>
        <a:bodyPr/>
        <a:lstStyle/>
        <a:p>
          <a:r>
            <a:rPr lang="en-US" dirty="0"/>
            <a:t>The co-op also received its first major government grant in 2004 which was for rent for a number of years for a parks depot. Rather than paying a private landlord the Co-op members partnered with Foresters Community Finance and Community Living Association to by a community property – securing a long-term community asset. </a:t>
          </a:r>
        </a:p>
      </dgm:t>
    </dgm:pt>
    <dgm:pt modelId="{348A2D09-CE9E-47B3-81D2-58409F349047}" type="parTrans" cxnId="{14BC86F3-9012-4E7D-949F-1F7029A11704}">
      <dgm:prSet/>
      <dgm:spPr/>
      <dgm:t>
        <a:bodyPr/>
        <a:lstStyle/>
        <a:p>
          <a:endParaRPr lang="en-US"/>
        </a:p>
      </dgm:t>
    </dgm:pt>
    <dgm:pt modelId="{5561FD70-933C-4A44-A824-5A58FDB3C85A}" type="sibTrans" cxnId="{14BC86F3-9012-4E7D-949F-1F7029A11704}">
      <dgm:prSet/>
      <dgm:spPr/>
      <dgm:t>
        <a:bodyPr/>
        <a:lstStyle/>
        <a:p>
          <a:endParaRPr lang="en-US"/>
        </a:p>
      </dgm:t>
    </dgm:pt>
    <dgm:pt modelId="{6FCD3E28-1BAA-49AC-B539-70364AE302F3}" type="pres">
      <dgm:prSet presAssocID="{C6B7ECD2-4F4E-40FB-AC6A-845FE72FB8A3}" presName="root" presStyleCnt="0">
        <dgm:presLayoutVars>
          <dgm:dir/>
          <dgm:resizeHandles val="exact"/>
        </dgm:presLayoutVars>
      </dgm:prSet>
      <dgm:spPr/>
    </dgm:pt>
    <dgm:pt modelId="{23EF9EB9-826C-46D3-A4EF-CBF3473C470A}" type="pres">
      <dgm:prSet presAssocID="{6BE73FB5-A5A2-4789-8D96-D976107C197A}" presName="compNode" presStyleCnt="0"/>
      <dgm:spPr/>
    </dgm:pt>
    <dgm:pt modelId="{41C89C54-620D-4DE9-807D-63AC2C54B1CE}" type="pres">
      <dgm:prSet presAssocID="{6BE73FB5-A5A2-4789-8D96-D976107C197A}" presName="bgRect" presStyleLbl="bgShp" presStyleIdx="0" presStyleCnt="3"/>
      <dgm:spPr/>
    </dgm:pt>
    <dgm:pt modelId="{49D558BA-D2E2-47CD-8201-8E56E9CCB063}" type="pres">
      <dgm:prSet presAssocID="{6BE73FB5-A5A2-4789-8D96-D976107C19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4F5F7C2-A157-4738-A3F2-90EC43F6E56A}" type="pres">
      <dgm:prSet presAssocID="{6BE73FB5-A5A2-4789-8D96-D976107C197A}" presName="spaceRect" presStyleCnt="0"/>
      <dgm:spPr/>
    </dgm:pt>
    <dgm:pt modelId="{A7761E99-DB60-4C0C-877E-4DE9CAC16868}" type="pres">
      <dgm:prSet presAssocID="{6BE73FB5-A5A2-4789-8D96-D976107C197A}" presName="parTx" presStyleLbl="revTx" presStyleIdx="0" presStyleCnt="3">
        <dgm:presLayoutVars>
          <dgm:chMax val="0"/>
          <dgm:chPref val="0"/>
        </dgm:presLayoutVars>
      </dgm:prSet>
      <dgm:spPr/>
    </dgm:pt>
    <dgm:pt modelId="{D496B7EC-D873-4376-9D54-8EFFA227FF28}" type="pres">
      <dgm:prSet presAssocID="{0FD5A5EA-7026-4888-9D4E-7E6DCB335478}" presName="sibTrans" presStyleCnt="0"/>
      <dgm:spPr/>
    </dgm:pt>
    <dgm:pt modelId="{AD395B53-99A4-41CE-919E-EE2E46233A36}" type="pres">
      <dgm:prSet presAssocID="{769FC648-658F-4F68-8BE6-E9FBA37292FE}" presName="compNode" presStyleCnt="0"/>
      <dgm:spPr/>
    </dgm:pt>
    <dgm:pt modelId="{C8A90C89-F6D4-43EC-A6B2-E42662403D3D}" type="pres">
      <dgm:prSet presAssocID="{769FC648-658F-4F68-8BE6-E9FBA37292FE}" presName="bgRect" presStyleLbl="bgShp" presStyleIdx="1" presStyleCnt="3"/>
      <dgm:spPr/>
    </dgm:pt>
    <dgm:pt modelId="{CA5A95E1-32E4-404C-B336-D554B0B091D4}" type="pres">
      <dgm:prSet presAssocID="{769FC648-658F-4F68-8BE6-E9FBA37292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ffee"/>
        </a:ext>
      </dgm:extLst>
    </dgm:pt>
    <dgm:pt modelId="{A43F0754-C52E-414B-B8DA-673B50484868}" type="pres">
      <dgm:prSet presAssocID="{769FC648-658F-4F68-8BE6-E9FBA37292FE}" presName="spaceRect" presStyleCnt="0"/>
      <dgm:spPr/>
    </dgm:pt>
    <dgm:pt modelId="{EFB2F9C1-8C3A-49A8-86FD-FA17AE3BCD6B}" type="pres">
      <dgm:prSet presAssocID="{769FC648-658F-4F68-8BE6-E9FBA37292FE}" presName="parTx" presStyleLbl="revTx" presStyleIdx="1" presStyleCnt="3">
        <dgm:presLayoutVars>
          <dgm:chMax val="0"/>
          <dgm:chPref val="0"/>
        </dgm:presLayoutVars>
      </dgm:prSet>
      <dgm:spPr/>
    </dgm:pt>
    <dgm:pt modelId="{BB5E10DD-E07A-445B-8C4B-452C71DE0D58}" type="pres">
      <dgm:prSet presAssocID="{6008C9BB-2E8A-4053-A1F0-F9891B2A7672}" presName="sibTrans" presStyleCnt="0"/>
      <dgm:spPr/>
    </dgm:pt>
    <dgm:pt modelId="{BBCC7553-FA79-452F-ACB1-D729E01E2BC7}" type="pres">
      <dgm:prSet presAssocID="{D504728A-2D56-460E-950E-7DE49EEDA586}" presName="compNode" presStyleCnt="0"/>
      <dgm:spPr/>
    </dgm:pt>
    <dgm:pt modelId="{F4F0F1D6-9BFA-4B6B-8343-FB5E2C280D12}" type="pres">
      <dgm:prSet presAssocID="{D504728A-2D56-460E-950E-7DE49EEDA586}" presName="bgRect" presStyleLbl="bgShp" presStyleIdx="2" presStyleCnt="3"/>
      <dgm:spPr/>
    </dgm:pt>
    <dgm:pt modelId="{DA5B78DF-D911-4320-98B2-7D8B247AFF26}" type="pres">
      <dgm:prSet presAssocID="{D504728A-2D56-460E-950E-7DE49EEDA5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EB12489B-8E6E-48FD-B773-9143DDE922D7}" type="pres">
      <dgm:prSet presAssocID="{D504728A-2D56-460E-950E-7DE49EEDA586}" presName="spaceRect" presStyleCnt="0"/>
      <dgm:spPr/>
    </dgm:pt>
    <dgm:pt modelId="{5C46BDB4-6D18-46BF-8B2B-7F1B01F4CE5F}" type="pres">
      <dgm:prSet presAssocID="{D504728A-2D56-460E-950E-7DE49EEDA586}" presName="parTx" presStyleLbl="revTx" presStyleIdx="2" presStyleCnt="3">
        <dgm:presLayoutVars>
          <dgm:chMax val="0"/>
          <dgm:chPref val="0"/>
        </dgm:presLayoutVars>
      </dgm:prSet>
      <dgm:spPr/>
    </dgm:pt>
  </dgm:ptLst>
  <dgm:cxnLst>
    <dgm:cxn modelId="{0BB5F25B-5427-480D-8017-4FC10518790C}" type="presOf" srcId="{C6B7ECD2-4F4E-40FB-AC6A-845FE72FB8A3}" destId="{6FCD3E28-1BAA-49AC-B539-70364AE302F3}" srcOrd="0" destOrd="0" presId="urn:microsoft.com/office/officeart/2018/2/layout/IconVerticalSolidList"/>
    <dgm:cxn modelId="{515FEE52-FB6B-4A72-8120-75C9A1DD0A4C}" type="presOf" srcId="{6BE73FB5-A5A2-4789-8D96-D976107C197A}" destId="{A7761E99-DB60-4C0C-877E-4DE9CAC16868}" srcOrd="0" destOrd="0" presId="urn:microsoft.com/office/officeart/2018/2/layout/IconVerticalSolidList"/>
    <dgm:cxn modelId="{149A8E88-E732-40CE-97D7-8BB59E673A7A}" type="presOf" srcId="{D504728A-2D56-460E-950E-7DE49EEDA586}" destId="{5C46BDB4-6D18-46BF-8B2B-7F1B01F4CE5F}" srcOrd="0" destOrd="0" presId="urn:microsoft.com/office/officeart/2018/2/layout/IconVerticalSolidList"/>
    <dgm:cxn modelId="{F57B6F97-5014-4B8F-95FB-6E79BDC61E3A}" type="presOf" srcId="{769FC648-658F-4F68-8BE6-E9FBA37292FE}" destId="{EFB2F9C1-8C3A-49A8-86FD-FA17AE3BCD6B}" srcOrd="0" destOrd="0" presId="urn:microsoft.com/office/officeart/2018/2/layout/IconVerticalSolidList"/>
    <dgm:cxn modelId="{FD97E8AE-EAFB-4D60-BFC7-9BE6DF117FC2}" srcId="{C6B7ECD2-4F4E-40FB-AC6A-845FE72FB8A3}" destId="{6BE73FB5-A5A2-4789-8D96-D976107C197A}" srcOrd="0" destOrd="0" parTransId="{92750808-73BC-4C45-B8FB-FE8F4663BAC0}" sibTransId="{0FD5A5EA-7026-4888-9D4E-7E6DCB335478}"/>
    <dgm:cxn modelId="{466516C0-7468-4EB3-BF98-8897630F0044}" srcId="{C6B7ECD2-4F4E-40FB-AC6A-845FE72FB8A3}" destId="{769FC648-658F-4F68-8BE6-E9FBA37292FE}" srcOrd="1" destOrd="0" parTransId="{E5B2E1B4-819D-44FC-835E-EFCADC64042A}" sibTransId="{6008C9BB-2E8A-4053-A1F0-F9891B2A7672}"/>
    <dgm:cxn modelId="{14BC86F3-9012-4E7D-949F-1F7029A11704}" srcId="{C6B7ECD2-4F4E-40FB-AC6A-845FE72FB8A3}" destId="{D504728A-2D56-460E-950E-7DE49EEDA586}" srcOrd="2" destOrd="0" parTransId="{348A2D09-CE9E-47B3-81D2-58409F349047}" sibTransId="{5561FD70-933C-4A44-A824-5A58FDB3C85A}"/>
    <dgm:cxn modelId="{BFE6A1C0-80E3-4274-81F3-BBA73278CEA2}" type="presParOf" srcId="{6FCD3E28-1BAA-49AC-B539-70364AE302F3}" destId="{23EF9EB9-826C-46D3-A4EF-CBF3473C470A}" srcOrd="0" destOrd="0" presId="urn:microsoft.com/office/officeart/2018/2/layout/IconVerticalSolidList"/>
    <dgm:cxn modelId="{771D93D4-B66D-4DEB-BC28-AAB077464FAD}" type="presParOf" srcId="{23EF9EB9-826C-46D3-A4EF-CBF3473C470A}" destId="{41C89C54-620D-4DE9-807D-63AC2C54B1CE}" srcOrd="0" destOrd="0" presId="urn:microsoft.com/office/officeart/2018/2/layout/IconVerticalSolidList"/>
    <dgm:cxn modelId="{249A4705-0FAA-49A3-9A4A-2E8ECED54FE6}" type="presParOf" srcId="{23EF9EB9-826C-46D3-A4EF-CBF3473C470A}" destId="{49D558BA-D2E2-47CD-8201-8E56E9CCB063}" srcOrd="1" destOrd="0" presId="urn:microsoft.com/office/officeart/2018/2/layout/IconVerticalSolidList"/>
    <dgm:cxn modelId="{C65E4211-9DAA-41EC-9489-D7DA0E748808}" type="presParOf" srcId="{23EF9EB9-826C-46D3-A4EF-CBF3473C470A}" destId="{54F5F7C2-A157-4738-A3F2-90EC43F6E56A}" srcOrd="2" destOrd="0" presId="urn:microsoft.com/office/officeart/2018/2/layout/IconVerticalSolidList"/>
    <dgm:cxn modelId="{ACCC9238-410E-4A54-A1E4-A6A67A976A51}" type="presParOf" srcId="{23EF9EB9-826C-46D3-A4EF-CBF3473C470A}" destId="{A7761E99-DB60-4C0C-877E-4DE9CAC16868}" srcOrd="3" destOrd="0" presId="urn:microsoft.com/office/officeart/2018/2/layout/IconVerticalSolidList"/>
    <dgm:cxn modelId="{F4F3CEEF-2F0C-43E2-8FB6-91F81617F1A2}" type="presParOf" srcId="{6FCD3E28-1BAA-49AC-B539-70364AE302F3}" destId="{D496B7EC-D873-4376-9D54-8EFFA227FF28}" srcOrd="1" destOrd="0" presId="urn:microsoft.com/office/officeart/2018/2/layout/IconVerticalSolidList"/>
    <dgm:cxn modelId="{1B19A1C9-187D-4D50-BCF2-77F9DFB0086A}" type="presParOf" srcId="{6FCD3E28-1BAA-49AC-B539-70364AE302F3}" destId="{AD395B53-99A4-41CE-919E-EE2E46233A36}" srcOrd="2" destOrd="0" presId="urn:microsoft.com/office/officeart/2018/2/layout/IconVerticalSolidList"/>
    <dgm:cxn modelId="{4F8C44F3-0711-48D8-8FF1-1112B864F3D1}" type="presParOf" srcId="{AD395B53-99A4-41CE-919E-EE2E46233A36}" destId="{C8A90C89-F6D4-43EC-A6B2-E42662403D3D}" srcOrd="0" destOrd="0" presId="urn:microsoft.com/office/officeart/2018/2/layout/IconVerticalSolidList"/>
    <dgm:cxn modelId="{A5117180-93A4-4329-B30B-21CADA7AC9D0}" type="presParOf" srcId="{AD395B53-99A4-41CE-919E-EE2E46233A36}" destId="{CA5A95E1-32E4-404C-B336-D554B0B091D4}" srcOrd="1" destOrd="0" presId="urn:microsoft.com/office/officeart/2018/2/layout/IconVerticalSolidList"/>
    <dgm:cxn modelId="{B47F5BDC-CBE2-4EB4-9F72-EDEC89C13748}" type="presParOf" srcId="{AD395B53-99A4-41CE-919E-EE2E46233A36}" destId="{A43F0754-C52E-414B-B8DA-673B50484868}" srcOrd="2" destOrd="0" presId="urn:microsoft.com/office/officeart/2018/2/layout/IconVerticalSolidList"/>
    <dgm:cxn modelId="{6109FEFF-69D0-4A39-A313-1A1DE9CFAED8}" type="presParOf" srcId="{AD395B53-99A4-41CE-919E-EE2E46233A36}" destId="{EFB2F9C1-8C3A-49A8-86FD-FA17AE3BCD6B}" srcOrd="3" destOrd="0" presId="urn:microsoft.com/office/officeart/2018/2/layout/IconVerticalSolidList"/>
    <dgm:cxn modelId="{CFF464E1-E5A4-4EB6-B778-540062F8E5A3}" type="presParOf" srcId="{6FCD3E28-1BAA-49AC-B539-70364AE302F3}" destId="{BB5E10DD-E07A-445B-8C4B-452C71DE0D58}" srcOrd="3" destOrd="0" presId="urn:microsoft.com/office/officeart/2018/2/layout/IconVerticalSolidList"/>
    <dgm:cxn modelId="{0640A383-38C6-4D2B-B356-EA02FBC9703D}" type="presParOf" srcId="{6FCD3E28-1BAA-49AC-B539-70364AE302F3}" destId="{BBCC7553-FA79-452F-ACB1-D729E01E2BC7}" srcOrd="4" destOrd="0" presId="urn:microsoft.com/office/officeart/2018/2/layout/IconVerticalSolidList"/>
    <dgm:cxn modelId="{366C65E7-0E04-4A81-AF3A-767B217D1232}" type="presParOf" srcId="{BBCC7553-FA79-452F-ACB1-D729E01E2BC7}" destId="{F4F0F1D6-9BFA-4B6B-8343-FB5E2C280D12}" srcOrd="0" destOrd="0" presId="urn:microsoft.com/office/officeart/2018/2/layout/IconVerticalSolidList"/>
    <dgm:cxn modelId="{28BD94C2-73DB-4D40-928F-7E83F2966CF2}" type="presParOf" srcId="{BBCC7553-FA79-452F-ACB1-D729E01E2BC7}" destId="{DA5B78DF-D911-4320-98B2-7D8B247AFF26}" srcOrd="1" destOrd="0" presId="urn:microsoft.com/office/officeart/2018/2/layout/IconVerticalSolidList"/>
    <dgm:cxn modelId="{BEA830BF-CCF5-438D-9C7C-24CACDD0988D}" type="presParOf" srcId="{BBCC7553-FA79-452F-ACB1-D729E01E2BC7}" destId="{EB12489B-8E6E-48FD-B773-9143DDE922D7}" srcOrd="2" destOrd="0" presId="urn:microsoft.com/office/officeart/2018/2/layout/IconVerticalSolidList"/>
    <dgm:cxn modelId="{8FE3445D-EF5A-487D-9889-5FA2D355CAFA}" type="presParOf" srcId="{BBCC7553-FA79-452F-ACB1-D729E01E2BC7}" destId="{5C46BDB4-6D18-46BF-8B2B-7F1B01F4CE5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F8276-9B76-4886-BB41-D5FFD589656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1A70765-56CE-43B6-A638-CD4965369575}">
      <dgm:prSet/>
      <dgm:spPr/>
      <dgm:t>
        <a:bodyPr/>
        <a:lstStyle/>
        <a:p>
          <a:r>
            <a:rPr lang="en-US" dirty="0"/>
            <a:t>Revisited our rules ensuring the place of members with intellectual disability and ensuring majority representation on the board of Directors</a:t>
          </a:r>
        </a:p>
      </dgm:t>
    </dgm:pt>
    <dgm:pt modelId="{8BFE2C18-2704-4FFF-A5B6-26AD0DF033DE}" type="parTrans" cxnId="{23861711-071A-4746-9FEA-073647727150}">
      <dgm:prSet/>
      <dgm:spPr/>
      <dgm:t>
        <a:bodyPr/>
        <a:lstStyle/>
        <a:p>
          <a:endParaRPr lang="en-US"/>
        </a:p>
      </dgm:t>
    </dgm:pt>
    <dgm:pt modelId="{8683534C-AA1E-4A45-90EE-3D31AAD29CD2}" type="sibTrans" cxnId="{23861711-071A-4746-9FEA-073647727150}">
      <dgm:prSet/>
      <dgm:spPr/>
      <dgm:t>
        <a:bodyPr/>
        <a:lstStyle/>
        <a:p>
          <a:endParaRPr lang="en-US"/>
        </a:p>
      </dgm:t>
    </dgm:pt>
    <dgm:pt modelId="{FFEE867E-227E-41DE-A651-1D57F1970D22}">
      <dgm:prSet/>
      <dgm:spPr/>
      <dgm:t>
        <a:bodyPr/>
        <a:lstStyle/>
        <a:p>
          <a:r>
            <a:rPr lang="en-US" dirty="0"/>
            <a:t>38 worker/members from disadvantaged backgrounds now in NCEC   </a:t>
          </a:r>
        </a:p>
      </dgm:t>
    </dgm:pt>
    <dgm:pt modelId="{A0CA0E3A-E820-441F-9F92-51C8A17E779A}" type="parTrans" cxnId="{7C61EC98-630D-4339-A4A4-CBA3BDCB5FC0}">
      <dgm:prSet/>
      <dgm:spPr/>
      <dgm:t>
        <a:bodyPr/>
        <a:lstStyle/>
        <a:p>
          <a:endParaRPr lang="en-US"/>
        </a:p>
      </dgm:t>
    </dgm:pt>
    <dgm:pt modelId="{8EE403A5-8F0F-40C4-9FFF-952012888EF1}" type="sibTrans" cxnId="{7C61EC98-630D-4339-A4A4-CBA3BDCB5FC0}">
      <dgm:prSet/>
      <dgm:spPr/>
      <dgm:t>
        <a:bodyPr/>
        <a:lstStyle/>
        <a:p>
          <a:endParaRPr lang="en-US"/>
        </a:p>
      </dgm:t>
    </dgm:pt>
    <dgm:pt modelId="{C0D9E64C-33AD-4E4F-BD10-1F44F7BDC21A}">
      <dgm:prSet/>
      <dgm:spPr/>
      <dgm:t>
        <a:bodyPr/>
        <a:lstStyle/>
        <a:p>
          <a:r>
            <a:rPr lang="en-US"/>
            <a:t>- Invested in relationship building and education of members as to the story of the co-op - primarily through forming of a speaker's group and monthly members meetings</a:t>
          </a:r>
        </a:p>
      </dgm:t>
    </dgm:pt>
    <dgm:pt modelId="{FB7279B4-C2E4-4FF9-90EC-6391BBFC854B}" type="parTrans" cxnId="{A11A2846-AF45-4C23-81A8-40162BE45261}">
      <dgm:prSet/>
      <dgm:spPr/>
      <dgm:t>
        <a:bodyPr/>
        <a:lstStyle/>
        <a:p>
          <a:endParaRPr lang="en-US"/>
        </a:p>
      </dgm:t>
    </dgm:pt>
    <dgm:pt modelId="{0C980D9D-D3BF-4D01-8129-31F4D7849470}" type="sibTrans" cxnId="{A11A2846-AF45-4C23-81A8-40162BE45261}">
      <dgm:prSet/>
      <dgm:spPr/>
      <dgm:t>
        <a:bodyPr/>
        <a:lstStyle/>
        <a:p>
          <a:endParaRPr lang="en-US"/>
        </a:p>
      </dgm:t>
    </dgm:pt>
    <dgm:pt modelId="{E36FE3AA-F711-4DBC-8AC6-BF8F22A49BCE}">
      <dgm:prSet/>
      <dgm:spPr/>
      <dgm:t>
        <a:bodyPr/>
        <a:lstStyle/>
        <a:p>
          <a:r>
            <a:rPr lang="en-US"/>
            <a:t>- Engaged in an action research project with Academics Dr Peter Westoby and Dr Lynda Shevellar (published in 2017)</a:t>
          </a:r>
        </a:p>
      </dgm:t>
    </dgm:pt>
    <dgm:pt modelId="{948E12EB-11DC-4547-9C07-61B4221CBB80}" type="parTrans" cxnId="{0177BE2D-A650-4915-997C-7081FE733008}">
      <dgm:prSet/>
      <dgm:spPr/>
      <dgm:t>
        <a:bodyPr/>
        <a:lstStyle/>
        <a:p>
          <a:endParaRPr lang="en-US"/>
        </a:p>
      </dgm:t>
    </dgm:pt>
    <dgm:pt modelId="{ABCD6B52-3AAF-4453-86CC-594C9FF2387B}" type="sibTrans" cxnId="{0177BE2D-A650-4915-997C-7081FE733008}">
      <dgm:prSet/>
      <dgm:spPr/>
      <dgm:t>
        <a:bodyPr/>
        <a:lstStyle/>
        <a:p>
          <a:endParaRPr lang="en-US"/>
        </a:p>
      </dgm:t>
    </dgm:pt>
    <dgm:pt modelId="{B7FAB759-DE7B-4C85-81F3-7F0ECD1A772D}">
      <dgm:prSet/>
      <dgm:spPr/>
      <dgm:t>
        <a:bodyPr/>
        <a:lstStyle/>
        <a:p>
          <a:r>
            <a:rPr lang="en-US"/>
            <a:t>- Maintained a degree of independence by diversifying contracts (gaining of our first corporate contract) and choosing not to be reliant on grants and refusing to apply for those that did not align with our member centric vision.</a:t>
          </a:r>
        </a:p>
      </dgm:t>
    </dgm:pt>
    <dgm:pt modelId="{BC5DF983-13E1-46CC-BFD7-C110401E065C}" type="parTrans" cxnId="{897506C5-82CF-4D24-A725-2937E6EDEBDA}">
      <dgm:prSet/>
      <dgm:spPr/>
      <dgm:t>
        <a:bodyPr/>
        <a:lstStyle/>
        <a:p>
          <a:endParaRPr lang="en-US"/>
        </a:p>
      </dgm:t>
    </dgm:pt>
    <dgm:pt modelId="{6091171E-7E22-472E-BA88-3999AFFFA54D}" type="sibTrans" cxnId="{897506C5-82CF-4D24-A725-2937E6EDEBDA}">
      <dgm:prSet/>
      <dgm:spPr/>
      <dgm:t>
        <a:bodyPr/>
        <a:lstStyle/>
        <a:p>
          <a:endParaRPr lang="en-US"/>
        </a:p>
      </dgm:t>
    </dgm:pt>
    <dgm:pt modelId="{1688D894-ABE9-41AA-948C-80E34D1BDFFA}" type="pres">
      <dgm:prSet presAssocID="{825F8276-9B76-4886-BB41-D5FFD589656D}" presName="root" presStyleCnt="0">
        <dgm:presLayoutVars>
          <dgm:dir/>
          <dgm:resizeHandles val="exact"/>
        </dgm:presLayoutVars>
      </dgm:prSet>
      <dgm:spPr/>
    </dgm:pt>
    <dgm:pt modelId="{298EC060-5994-40BD-8247-76B4F0DE9257}" type="pres">
      <dgm:prSet presAssocID="{81A70765-56CE-43B6-A638-CD4965369575}" presName="compNode" presStyleCnt="0"/>
      <dgm:spPr/>
    </dgm:pt>
    <dgm:pt modelId="{19FF6818-DD23-4722-855D-79F867BC182E}" type="pres">
      <dgm:prSet presAssocID="{81A70765-56CE-43B6-A638-CD4965369575}" presName="bgRect" presStyleLbl="bgShp" presStyleIdx="0" presStyleCnt="5"/>
      <dgm:spPr/>
    </dgm:pt>
    <dgm:pt modelId="{12ED0DF8-D8AF-4BBF-8C93-2C8B735504B5}" type="pres">
      <dgm:prSet presAssocID="{81A70765-56CE-43B6-A638-CD496536957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ion"/>
        </a:ext>
      </dgm:extLst>
    </dgm:pt>
    <dgm:pt modelId="{737398F6-0D00-4700-B3D7-C83A916B04BE}" type="pres">
      <dgm:prSet presAssocID="{81A70765-56CE-43B6-A638-CD4965369575}" presName="spaceRect" presStyleCnt="0"/>
      <dgm:spPr/>
    </dgm:pt>
    <dgm:pt modelId="{E60B86C2-855A-45A1-B2B8-1DB751712D75}" type="pres">
      <dgm:prSet presAssocID="{81A70765-56CE-43B6-A638-CD4965369575}" presName="parTx" presStyleLbl="revTx" presStyleIdx="0" presStyleCnt="5">
        <dgm:presLayoutVars>
          <dgm:chMax val="0"/>
          <dgm:chPref val="0"/>
        </dgm:presLayoutVars>
      </dgm:prSet>
      <dgm:spPr/>
    </dgm:pt>
    <dgm:pt modelId="{38513BBF-1609-4375-B269-67D5B0C9E4E0}" type="pres">
      <dgm:prSet presAssocID="{8683534C-AA1E-4A45-90EE-3D31AAD29CD2}" presName="sibTrans" presStyleCnt="0"/>
      <dgm:spPr/>
    </dgm:pt>
    <dgm:pt modelId="{2A381290-8434-48BB-8620-B450289AFB36}" type="pres">
      <dgm:prSet presAssocID="{FFEE867E-227E-41DE-A651-1D57F1970D22}" presName="compNode" presStyleCnt="0"/>
      <dgm:spPr/>
    </dgm:pt>
    <dgm:pt modelId="{8E9C5721-4A00-4879-B5D8-1D627066884F}" type="pres">
      <dgm:prSet presAssocID="{FFEE867E-227E-41DE-A651-1D57F1970D22}" presName="bgRect" presStyleLbl="bgShp" presStyleIdx="1" presStyleCnt="5"/>
      <dgm:spPr/>
    </dgm:pt>
    <dgm:pt modelId="{690408DD-9DCE-45D0-97BA-BFB2FFA620F2}" type="pres">
      <dgm:prSet presAssocID="{FFEE867E-227E-41DE-A651-1D57F1970D2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DEAC1D85-BD77-4CC3-86F4-13404B88933E}" type="pres">
      <dgm:prSet presAssocID="{FFEE867E-227E-41DE-A651-1D57F1970D22}" presName="spaceRect" presStyleCnt="0"/>
      <dgm:spPr/>
    </dgm:pt>
    <dgm:pt modelId="{BA28CC9C-EEE3-4BE2-8DE1-5510D5B86A51}" type="pres">
      <dgm:prSet presAssocID="{FFEE867E-227E-41DE-A651-1D57F1970D22}" presName="parTx" presStyleLbl="revTx" presStyleIdx="1" presStyleCnt="5">
        <dgm:presLayoutVars>
          <dgm:chMax val="0"/>
          <dgm:chPref val="0"/>
        </dgm:presLayoutVars>
      </dgm:prSet>
      <dgm:spPr/>
    </dgm:pt>
    <dgm:pt modelId="{33E98508-FD4D-4FF9-A645-AA06D44DB889}" type="pres">
      <dgm:prSet presAssocID="{8EE403A5-8F0F-40C4-9FFF-952012888EF1}" presName="sibTrans" presStyleCnt="0"/>
      <dgm:spPr/>
    </dgm:pt>
    <dgm:pt modelId="{DB37BFC3-3937-4650-A718-2FC24A35127C}" type="pres">
      <dgm:prSet presAssocID="{C0D9E64C-33AD-4E4F-BD10-1F44F7BDC21A}" presName="compNode" presStyleCnt="0"/>
      <dgm:spPr/>
    </dgm:pt>
    <dgm:pt modelId="{69D2AC36-081D-4344-9212-08A3243353F9}" type="pres">
      <dgm:prSet presAssocID="{C0D9E64C-33AD-4E4F-BD10-1F44F7BDC21A}" presName="bgRect" presStyleLbl="bgShp" presStyleIdx="2" presStyleCnt="5"/>
      <dgm:spPr/>
    </dgm:pt>
    <dgm:pt modelId="{11849EAA-B3BF-4B78-8E2A-328723F57A47}" type="pres">
      <dgm:prSet presAssocID="{C0D9E64C-33AD-4E4F-BD10-1F44F7BDC21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774E4A95-0433-40B3-86C3-B023ED2AF257}" type="pres">
      <dgm:prSet presAssocID="{C0D9E64C-33AD-4E4F-BD10-1F44F7BDC21A}" presName="spaceRect" presStyleCnt="0"/>
      <dgm:spPr/>
    </dgm:pt>
    <dgm:pt modelId="{E3F669E6-68B6-4F32-9B6B-BB3FBAA3CA90}" type="pres">
      <dgm:prSet presAssocID="{C0D9E64C-33AD-4E4F-BD10-1F44F7BDC21A}" presName="parTx" presStyleLbl="revTx" presStyleIdx="2" presStyleCnt="5">
        <dgm:presLayoutVars>
          <dgm:chMax val="0"/>
          <dgm:chPref val="0"/>
        </dgm:presLayoutVars>
      </dgm:prSet>
      <dgm:spPr/>
    </dgm:pt>
    <dgm:pt modelId="{35CFE58E-FCBB-4817-AD21-F791A8F38401}" type="pres">
      <dgm:prSet presAssocID="{0C980D9D-D3BF-4D01-8129-31F4D7849470}" presName="sibTrans" presStyleCnt="0"/>
      <dgm:spPr/>
    </dgm:pt>
    <dgm:pt modelId="{5705C513-C870-401F-B351-7AF9D40D4DC1}" type="pres">
      <dgm:prSet presAssocID="{E36FE3AA-F711-4DBC-8AC6-BF8F22A49BCE}" presName="compNode" presStyleCnt="0"/>
      <dgm:spPr/>
    </dgm:pt>
    <dgm:pt modelId="{EBF47962-BBAD-4506-956B-A030FB125695}" type="pres">
      <dgm:prSet presAssocID="{E36FE3AA-F711-4DBC-8AC6-BF8F22A49BCE}" presName="bgRect" presStyleLbl="bgShp" presStyleIdx="3" presStyleCnt="5"/>
      <dgm:spPr/>
    </dgm:pt>
    <dgm:pt modelId="{B6ADD50D-B838-46A8-AAB2-E3C3B3C6440F}" type="pres">
      <dgm:prSet presAssocID="{E36FE3AA-F711-4DBC-8AC6-BF8F22A49BC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F523DB4F-35E4-4240-BB05-993DB88D5D6C}" type="pres">
      <dgm:prSet presAssocID="{E36FE3AA-F711-4DBC-8AC6-BF8F22A49BCE}" presName="spaceRect" presStyleCnt="0"/>
      <dgm:spPr/>
    </dgm:pt>
    <dgm:pt modelId="{8DDB2433-EE97-430E-80D8-0764F11A10C5}" type="pres">
      <dgm:prSet presAssocID="{E36FE3AA-F711-4DBC-8AC6-BF8F22A49BCE}" presName="parTx" presStyleLbl="revTx" presStyleIdx="3" presStyleCnt="5">
        <dgm:presLayoutVars>
          <dgm:chMax val="0"/>
          <dgm:chPref val="0"/>
        </dgm:presLayoutVars>
      </dgm:prSet>
      <dgm:spPr/>
    </dgm:pt>
    <dgm:pt modelId="{C7558FD0-BD81-4826-9F13-0A2ABEC74D5F}" type="pres">
      <dgm:prSet presAssocID="{ABCD6B52-3AAF-4453-86CC-594C9FF2387B}" presName="sibTrans" presStyleCnt="0"/>
      <dgm:spPr/>
    </dgm:pt>
    <dgm:pt modelId="{925A2317-0D8D-421F-9F5B-B36DF151CD5C}" type="pres">
      <dgm:prSet presAssocID="{B7FAB759-DE7B-4C85-81F3-7F0ECD1A772D}" presName="compNode" presStyleCnt="0"/>
      <dgm:spPr/>
    </dgm:pt>
    <dgm:pt modelId="{AB2F522E-BE41-486D-95DF-2E792B7E537B}" type="pres">
      <dgm:prSet presAssocID="{B7FAB759-DE7B-4C85-81F3-7F0ECD1A772D}" presName="bgRect" presStyleLbl="bgShp" presStyleIdx="4" presStyleCnt="5"/>
      <dgm:spPr/>
    </dgm:pt>
    <dgm:pt modelId="{BD2C1BB2-484A-4BD9-83D8-3339029705BF}" type="pres">
      <dgm:prSet presAssocID="{B7FAB759-DE7B-4C85-81F3-7F0ECD1A772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CD3ABCDF-BAC6-4273-9AA6-D4519F2612A1}" type="pres">
      <dgm:prSet presAssocID="{B7FAB759-DE7B-4C85-81F3-7F0ECD1A772D}" presName="spaceRect" presStyleCnt="0"/>
      <dgm:spPr/>
    </dgm:pt>
    <dgm:pt modelId="{B4967D8A-8564-4BB8-8A69-540200D40908}" type="pres">
      <dgm:prSet presAssocID="{B7FAB759-DE7B-4C85-81F3-7F0ECD1A772D}" presName="parTx" presStyleLbl="revTx" presStyleIdx="4" presStyleCnt="5">
        <dgm:presLayoutVars>
          <dgm:chMax val="0"/>
          <dgm:chPref val="0"/>
        </dgm:presLayoutVars>
      </dgm:prSet>
      <dgm:spPr/>
    </dgm:pt>
  </dgm:ptLst>
  <dgm:cxnLst>
    <dgm:cxn modelId="{23861711-071A-4746-9FEA-073647727150}" srcId="{825F8276-9B76-4886-BB41-D5FFD589656D}" destId="{81A70765-56CE-43B6-A638-CD4965369575}" srcOrd="0" destOrd="0" parTransId="{8BFE2C18-2704-4FFF-A5B6-26AD0DF033DE}" sibTransId="{8683534C-AA1E-4A45-90EE-3D31AAD29CD2}"/>
    <dgm:cxn modelId="{0177BE2D-A650-4915-997C-7081FE733008}" srcId="{825F8276-9B76-4886-BB41-D5FFD589656D}" destId="{E36FE3AA-F711-4DBC-8AC6-BF8F22A49BCE}" srcOrd="3" destOrd="0" parTransId="{948E12EB-11DC-4547-9C07-61B4221CBB80}" sibTransId="{ABCD6B52-3AAF-4453-86CC-594C9FF2387B}"/>
    <dgm:cxn modelId="{9891B139-49CA-4017-A716-1DC290DFDADA}" type="presOf" srcId="{E36FE3AA-F711-4DBC-8AC6-BF8F22A49BCE}" destId="{8DDB2433-EE97-430E-80D8-0764F11A10C5}" srcOrd="0" destOrd="0" presId="urn:microsoft.com/office/officeart/2018/2/layout/IconVerticalSolidList"/>
    <dgm:cxn modelId="{A11A2846-AF45-4C23-81A8-40162BE45261}" srcId="{825F8276-9B76-4886-BB41-D5FFD589656D}" destId="{C0D9E64C-33AD-4E4F-BD10-1F44F7BDC21A}" srcOrd="2" destOrd="0" parTransId="{FB7279B4-C2E4-4FF9-90EC-6391BBFC854B}" sibTransId="{0C980D9D-D3BF-4D01-8129-31F4D7849470}"/>
    <dgm:cxn modelId="{25042669-102A-406D-9ACE-0BC29A313C83}" type="presOf" srcId="{81A70765-56CE-43B6-A638-CD4965369575}" destId="{E60B86C2-855A-45A1-B2B8-1DB751712D75}" srcOrd="0" destOrd="0" presId="urn:microsoft.com/office/officeart/2018/2/layout/IconVerticalSolidList"/>
    <dgm:cxn modelId="{7C61EC98-630D-4339-A4A4-CBA3BDCB5FC0}" srcId="{825F8276-9B76-4886-BB41-D5FFD589656D}" destId="{FFEE867E-227E-41DE-A651-1D57F1970D22}" srcOrd="1" destOrd="0" parTransId="{A0CA0E3A-E820-441F-9F92-51C8A17E779A}" sibTransId="{8EE403A5-8F0F-40C4-9FFF-952012888EF1}"/>
    <dgm:cxn modelId="{C4295AA4-235E-43CF-B0C5-2EB904445781}" type="presOf" srcId="{C0D9E64C-33AD-4E4F-BD10-1F44F7BDC21A}" destId="{E3F669E6-68B6-4F32-9B6B-BB3FBAA3CA90}" srcOrd="0" destOrd="0" presId="urn:microsoft.com/office/officeart/2018/2/layout/IconVerticalSolidList"/>
    <dgm:cxn modelId="{800248B1-4B47-4215-868F-A0AF7BD7CDF3}" type="presOf" srcId="{825F8276-9B76-4886-BB41-D5FFD589656D}" destId="{1688D894-ABE9-41AA-948C-80E34D1BDFFA}" srcOrd="0" destOrd="0" presId="urn:microsoft.com/office/officeart/2018/2/layout/IconVerticalSolidList"/>
    <dgm:cxn modelId="{BA6252B7-75A1-4137-8F4A-1403C36D238A}" type="presOf" srcId="{FFEE867E-227E-41DE-A651-1D57F1970D22}" destId="{BA28CC9C-EEE3-4BE2-8DE1-5510D5B86A51}" srcOrd="0" destOrd="0" presId="urn:microsoft.com/office/officeart/2018/2/layout/IconVerticalSolidList"/>
    <dgm:cxn modelId="{897506C5-82CF-4D24-A725-2937E6EDEBDA}" srcId="{825F8276-9B76-4886-BB41-D5FFD589656D}" destId="{B7FAB759-DE7B-4C85-81F3-7F0ECD1A772D}" srcOrd="4" destOrd="0" parTransId="{BC5DF983-13E1-46CC-BFD7-C110401E065C}" sibTransId="{6091171E-7E22-472E-BA88-3999AFFFA54D}"/>
    <dgm:cxn modelId="{53B5B8FB-B93F-4079-9498-9F478C1503C6}" type="presOf" srcId="{B7FAB759-DE7B-4C85-81F3-7F0ECD1A772D}" destId="{B4967D8A-8564-4BB8-8A69-540200D40908}" srcOrd="0" destOrd="0" presId="urn:microsoft.com/office/officeart/2018/2/layout/IconVerticalSolidList"/>
    <dgm:cxn modelId="{532C4BF1-5610-41D4-9AE0-85D71F59804E}" type="presParOf" srcId="{1688D894-ABE9-41AA-948C-80E34D1BDFFA}" destId="{298EC060-5994-40BD-8247-76B4F0DE9257}" srcOrd="0" destOrd="0" presId="urn:microsoft.com/office/officeart/2018/2/layout/IconVerticalSolidList"/>
    <dgm:cxn modelId="{F67D094E-E56B-43D5-A9A3-0C283BB016A6}" type="presParOf" srcId="{298EC060-5994-40BD-8247-76B4F0DE9257}" destId="{19FF6818-DD23-4722-855D-79F867BC182E}" srcOrd="0" destOrd="0" presId="urn:microsoft.com/office/officeart/2018/2/layout/IconVerticalSolidList"/>
    <dgm:cxn modelId="{764AC7F9-D341-4835-BA67-CE99DB5979B3}" type="presParOf" srcId="{298EC060-5994-40BD-8247-76B4F0DE9257}" destId="{12ED0DF8-D8AF-4BBF-8C93-2C8B735504B5}" srcOrd="1" destOrd="0" presId="urn:microsoft.com/office/officeart/2018/2/layout/IconVerticalSolidList"/>
    <dgm:cxn modelId="{76A0707F-8087-4F7B-B2F7-44A819164ACE}" type="presParOf" srcId="{298EC060-5994-40BD-8247-76B4F0DE9257}" destId="{737398F6-0D00-4700-B3D7-C83A916B04BE}" srcOrd="2" destOrd="0" presId="urn:microsoft.com/office/officeart/2018/2/layout/IconVerticalSolidList"/>
    <dgm:cxn modelId="{01420B45-005E-4BC9-802B-F1022CC2330A}" type="presParOf" srcId="{298EC060-5994-40BD-8247-76B4F0DE9257}" destId="{E60B86C2-855A-45A1-B2B8-1DB751712D75}" srcOrd="3" destOrd="0" presId="urn:microsoft.com/office/officeart/2018/2/layout/IconVerticalSolidList"/>
    <dgm:cxn modelId="{AD47DD16-66BA-41AD-82DC-E03591FCA6C4}" type="presParOf" srcId="{1688D894-ABE9-41AA-948C-80E34D1BDFFA}" destId="{38513BBF-1609-4375-B269-67D5B0C9E4E0}" srcOrd="1" destOrd="0" presId="urn:microsoft.com/office/officeart/2018/2/layout/IconVerticalSolidList"/>
    <dgm:cxn modelId="{DF64AEAA-238C-4015-ADED-55FDD42A6954}" type="presParOf" srcId="{1688D894-ABE9-41AA-948C-80E34D1BDFFA}" destId="{2A381290-8434-48BB-8620-B450289AFB36}" srcOrd="2" destOrd="0" presId="urn:microsoft.com/office/officeart/2018/2/layout/IconVerticalSolidList"/>
    <dgm:cxn modelId="{5D15A773-0951-4378-BD6B-51E54E8B0699}" type="presParOf" srcId="{2A381290-8434-48BB-8620-B450289AFB36}" destId="{8E9C5721-4A00-4879-B5D8-1D627066884F}" srcOrd="0" destOrd="0" presId="urn:microsoft.com/office/officeart/2018/2/layout/IconVerticalSolidList"/>
    <dgm:cxn modelId="{6100BD8A-56C9-42CE-A76F-29B8D5EED7DB}" type="presParOf" srcId="{2A381290-8434-48BB-8620-B450289AFB36}" destId="{690408DD-9DCE-45D0-97BA-BFB2FFA620F2}" srcOrd="1" destOrd="0" presId="urn:microsoft.com/office/officeart/2018/2/layout/IconVerticalSolidList"/>
    <dgm:cxn modelId="{E1EF5786-0FE6-40A8-B9DF-C7E52D26F5B2}" type="presParOf" srcId="{2A381290-8434-48BB-8620-B450289AFB36}" destId="{DEAC1D85-BD77-4CC3-86F4-13404B88933E}" srcOrd="2" destOrd="0" presId="urn:microsoft.com/office/officeart/2018/2/layout/IconVerticalSolidList"/>
    <dgm:cxn modelId="{5D53AED6-39C2-4AEC-92D2-E62F1B635E33}" type="presParOf" srcId="{2A381290-8434-48BB-8620-B450289AFB36}" destId="{BA28CC9C-EEE3-4BE2-8DE1-5510D5B86A51}" srcOrd="3" destOrd="0" presId="urn:microsoft.com/office/officeart/2018/2/layout/IconVerticalSolidList"/>
    <dgm:cxn modelId="{87DC501D-8047-4959-9FED-0B349EE288C1}" type="presParOf" srcId="{1688D894-ABE9-41AA-948C-80E34D1BDFFA}" destId="{33E98508-FD4D-4FF9-A645-AA06D44DB889}" srcOrd="3" destOrd="0" presId="urn:microsoft.com/office/officeart/2018/2/layout/IconVerticalSolidList"/>
    <dgm:cxn modelId="{79931CB8-AD7D-4C2D-8EF0-0A591BDCE89A}" type="presParOf" srcId="{1688D894-ABE9-41AA-948C-80E34D1BDFFA}" destId="{DB37BFC3-3937-4650-A718-2FC24A35127C}" srcOrd="4" destOrd="0" presId="urn:microsoft.com/office/officeart/2018/2/layout/IconVerticalSolidList"/>
    <dgm:cxn modelId="{E885A92F-92A9-4073-84A7-A56F2F1A7969}" type="presParOf" srcId="{DB37BFC3-3937-4650-A718-2FC24A35127C}" destId="{69D2AC36-081D-4344-9212-08A3243353F9}" srcOrd="0" destOrd="0" presId="urn:microsoft.com/office/officeart/2018/2/layout/IconVerticalSolidList"/>
    <dgm:cxn modelId="{D24927B1-3044-49B3-BB86-C6A4C2D53602}" type="presParOf" srcId="{DB37BFC3-3937-4650-A718-2FC24A35127C}" destId="{11849EAA-B3BF-4B78-8E2A-328723F57A47}" srcOrd="1" destOrd="0" presId="urn:microsoft.com/office/officeart/2018/2/layout/IconVerticalSolidList"/>
    <dgm:cxn modelId="{83888306-F5CC-4880-8189-0A36B06A4967}" type="presParOf" srcId="{DB37BFC3-3937-4650-A718-2FC24A35127C}" destId="{774E4A95-0433-40B3-86C3-B023ED2AF257}" srcOrd="2" destOrd="0" presId="urn:microsoft.com/office/officeart/2018/2/layout/IconVerticalSolidList"/>
    <dgm:cxn modelId="{50B444E0-2D0C-4C42-A845-98A7BE01D7BD}" type="presParOf" srcId="{DB37BFC3-3937-4650-A718-2FC24A35127C}" destId="{E3F669E6-68B6-4F32-9B6B-BB3FBAA3CA90}" srcOrd="3" destOrd="0" presId="urn:microsoft.com/office/officeart/2018/2/layout/IconVerticalSolidList"/>
    <dgm:cxn modelId="{1C4FBC58-DBCB-4C0A-A07D-58DBDCB338F0}" type="presParOf" srcId="{1688D894-ABE9-41AA-948C-80E34D1BDFFA}" destId="{35CFE58E-FCBB-4817-AD21-F791A8F38401}" srcOrd="5" destOrd="0" presId="urn:microsoft.com/office/officeart/2018/2/layout/IconVerticalSolidList"/>
    <dgm:cxn modelId="{A6D958FE-9B1B-4374-937B-350803F80027}" type="presParOf" srcId="{1688D894-ABE9-41AA-948C-80E34D1BDFFA}" destId="{5705C513-C870-401F-B351-7AF9D40D4DC1}" srcOrd="6" destOrd="0" presId="urn:microsoft.com/office/officeart/2018/2/layout/IconVerticalSolidList"/>
    <dgm:cxn modelId="{5F2085BD-7665-43CB-A83B-20438E23EFD4}" type="presParOf" srcId="{5705C513-C870-401F-B351-7AF9D40D4DC1}" destId="{EBF47962-BBAD-4506-956B-A030FB125695}" srcOrd="0" destOrd="0" presId="urn:microsoft.com/office/officeart/2018/2/layout/IconVerticalSolidList"/>
    <dgm:cxn modelId="{79C17AA1-50D7-4C7F-AB09-D1E4ADBBD940}" type="presParOf" srcId="{5705C513-C870-401F-B351-7AF9D40D4DC1}" destId="{B6ADD50D-B838-46A8-AAB2-E3C3B3C6440F}" srcOrd="1" destOrd="0" presId="urn:microsoft.com/office/officeart/2018/2/layout/IconVerticalSolidList"/>
    <dgm:cxn modelId="{1C1CF6F7-190D-4DA8-9EC4-2D15039A698E}" type="presParOf" srcId="{5705C513-C870-401F-B351-7AF9D40D4DC1}" destId="{F523DB4F-35E4-4240-BB05-993DB88D5D6C}" srcOrd="2" destOrd="0" presId="urn:microsoft.com/office/officeart/2018/2/layout/IconVerticalSolidList"/>
    <dgm:cxn modelId="{D7A1BDED-67D1-496E-8E4D-A99D9DB6CDDF}" type="presParOf" srcId="{5705C513-C870-401F-B351-7AF9D40D4DC1}" destId="{8DDB2433-EE97-430E-80D8-0764F11A10C5}" srcOrd="3" destOrd="0" presId="urn:microsoft.com/office/officeart/2018/2/layout/IconVerticalSolidList"/>
    <dgm:cxn modelId="{A64E8853-D5EA-4DD6-9ADF-ACAFF2A98308}" type="presParOf" srcId="{1688D894-ABE9-41AA-948C-80E34D1BDFFA}" destId="{C7558FD0-BD81-4826-9F13-0A2ABEC74D5F}" srcOrd="7" destOrd="0" presId="urn:microsoft.com/office/officeart/2018/2/layout/IconVerticalSolidList"/>
    <dgm:cxn modelId="{236FF31B-1162-40A7-828D-8A5D9A76047B}" type="presParOf" srcId="{1688D894-ABE9-41AA-948C-80E34D1BDFFA}" destId="{925A2317-0D8D-421F-9F5B-B36DF151CD5C}" srcOrd="8" destOrd="0" presId="urn:microsoft.com/office/officeart/2018/2/layout/IconVerticalSolidList"/>
    <dgm:cxn modelId="{E568CAD9-0FE4-4BE8-BC3D-6B1607FD66D3}" type="presParOf" srcId="{925A2317-0D8D-421F-9F5B-B36DF151CD5C}" destId="{AB2F522E-BE41-486D-95DF-2E792B7E537B}" srcOrd="0" destOrd="0" presId="urn:microsoft.com/office/officeart/2018/2/layout/IconVerticalSolidList"/>
    <dgm:cxn modelId="{3B936F7C-51B0-4D67-94E7-B16A8BA8015D}" type="presParOf" srcId="{925A2317-0D8D-421F-9F5B-B36DF151CD5C}" destId="{BD2C1BB2-484A-4BD9-83D8-3339029705BF}" srcOrd="1" destOrd="0" presId="urn:microsoft.com/office/officeart/2018/2/layout/IconVerticalSolidList"/>
    <dgm:cxn modelId="{5EC4C24E-1E64-4EE7-B314-EE385386AC31}" type="presParOf" srcId="{925A2317-0D8D-421F-9F5B-B36DF151CD5C}" destId="{CD3ABCDF-BAC6-4273-9AA6-D4519F2612A1}" srcOrd="2" destOrd="0" presId="urn:microsoft.com/office/officeart/2018/2/layout/IconVerticalSolidList"/>
    <dgm:cxn modelId="{1E7C807A-322D-49A4-90CE-66652ABBBC19}" type="presParOf" srcId="{925A2317-0D8D-421F-9F5B-B36DF151CD5C}" destId="{B4967D8A-8564-4BB8-8A69-540200D409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DF07C0-5387-4BA5-AF0B-9D480F4E817C}"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11937970-2103-4582-A922-910AB2063729}">
      <dgm:prSet/>
      <dgm:spPr/>
      <dgm:t>
        <a:bodyPr/>
        <a:lstStyle/>
        <a:p>
          <a:r>
            <a:rPr lang="en-US"/>
            <a:t> C.D. can be a powerful method of addressing complex disadvantage and uniquely suited to those without power -  it can begin with the relationships and resources at hand.</a:t>
          </a:r>
        </a:p>
      </dgm:t>
    </dgm:pt>
    <dgm:pt modelId="{44CD0D15-DB74-459C-A077-EE89D17FEBE0}" type="parTrans" cxnId="{D50F7352-54EC-48D7-B932-731D4754BFA4}">
      <dgm:prSet/>
      <dgm:spPr/>
      <dgm:t>
        <a:bodyPr/>
        <a:lstStyle/>
        <a:p>
          <a:endParaRPr lang="en-US"/>
        </a:p>
      </dgm:t>
    </dgm:pt>
    <dgm:pt modelId="{72DB359C-F5E7-428E-A2ED-F078026814B9}" type="sibTrans" cxnId="{D50F7352-54EC-48D7-B932-731D4754BFA4}">
      <dgm:prSet/>
      <dgm:spPr/>
      <dgm:t>
        <a:bodyPr/>
        <a:lstStyle/>
        <a:p>
          <a:endParaRPr lang="en-US"/>
        </a:p>
      </dgm:t>
    </dgm:pt>
    <dgm:pt modelId="{8C27AD15-1C2C-4045-A408-C8ABA774A90C}">
      <dgm:prSet/>
      <dgm:spPr/>
      <dgm:t>
        <a:bodyPr/>
        <a:lstStyle/>
        <a:p>
          <a:r>
            <a:rPr lang="en-US"/>
            <a:t>-Mid-size </a:t>
          </a:r>
          <a:r>
            <a:rPr lang="en-US" err="1"/>
            <a:t>organisations</a:t>
          </a:r>
          <a:r>
            <a:rPr lang="en-US"/>
            <a:t> are  ideally suited to the work - being small enough for local people to have a role and share of responsibility - whilst being large enough to have an impact on the problem at hand</a:t>
          </a:r>
        </a:p>
      </dgm:t>
    </dgm:pt>
    <dgm:pt modelId="{5664D40B-49B1-4B31-8F12-BD95FF2ECBE6}" type="parTrans" cxnId="{0A835E64-8644-4604-BDCD-0A5EEA0376EE}">
      <dgm:prSet/>
      <dgm:spPr/>
      <dgm:t>
        <a:bodyPr/>
        <a:lstStyle/>
        <a:p>
          <a:endParaRPr lang="en-US"/>
        </a:p>
      </dgm:t>
    </dgm:pt>
    <dgm:pt modelId="{0740B2CA-3E81-4614-9081-9A46CC5FC671}" type="sibTrans" cxnId="{0A835E64-8644-4604-BDCD-0A5EEA0376EE}">
      <dgm:prSet/>
      <dgm:spPr/>
      <dgm:t>
        <a:bodyPr/>
        <a:lstStyle/>
        <a:p>
          <a:endParaRPr lang="en-US"/>
        </a:p>
      </dgm:t>
    </dgm:pt>
    <dgm:pt modelId="{FF5C3E74-9682-4F4A-8078-A8B200743E4E}">
      <dgm:prSet/>
      <dgm:spPr/>
      <dgm:t>
        <a:bodyPr/>
        <a:lstStyle/>
        <a:p>
          <a:r>
            <a:rPr lang="en-US" dirty="0"/>
            <a:t>Not having the voice of participants at the center of the work is like driving blindfolded: it would be pure luck to get where you wanted to go and you're likely to cause harm in the process</a:t>
          </a:r>
        </a:p>
      </dgm:t>
    </dgm:pt>
    <dgm:pt modelId="{BCA3DDE6-8305-404C-A6EE-DBD67453677E}" type="parTrans" cxnId="{A54FA045-8710-4ED9-AB30-33A50361C9FE}">
      <dgm:prSet/>
      <dgm:spPr/>
      <dgm:t>
        <a:bodyPr/>
        <a:lstStyle/>
        <a:p>
          <a:endParaRPr lang="en-US"/>
        </a:p>
      </dgm:t>
    </dgm:pt>
    <dgm:pt modelId="{3BD201A4-E4FE-42C6-81D6-BF9FFAF748B5}" type="sibTrans" cxnId="{A54FA045-8710-4ED9-AB30-33A50361C9FE}">
      <dgm:prSet/>
      <dgm:spPr/>
      <dgm:t>
        <a:bodyPr/>
        <a:lstStyle/>
        <a:p>
          <a:endParaRPr lang="en-US"/>
        </a:p>
      </dgm:t>
    </dgm:pt>
    <dgm:pt modelId="{BE4AE29A-E05A-441D-8100-6D1B852018B1}">
      <dgm:prSet/>
      <dgm:spPr/>
      <dgm:t>
        <a:bodyPr/>
        <a:lstStyle/>
        <a:p>
          <a:r>
            <a:rPr lang="en-US" dirty="0"/>
            <a:t>An unconscionable problem and commitment by people to address it is the engine-room of enterprise &amp; more valuable than any other contribution including $$$</a:t>
          </a:r>
        </a:p>
      </dgm:t>
    </dgm:pt>
    <dgm:pt modelId="{D1CB5ADE-FE2D-417C-BF5D-15E4ACBC9EE4}" type="parTrans" cxnId="{6C83A744-2C2E-446E-9A36-7BCC649F9A5A}">
      <dgm:prSet/>
      <dgm:spPr/>
      <dgm:t>
        <a:bodyPr/>
        <a:lstStyle/>
        <a:p>
          <a:endParaRPr lang="en-US"/>
        </a:p>
      </dgm:t>
    </dgm:pt>
    <dgm:pt modelId="{946E7043-E769-4AA3-AD95-CDDDF8E0FC4F}" type="sibTrans" cxnId="{6C83A744-2C2E-446E-9A36-7BCC649F9A5A}">
      <dgm:prSet/>
      <dgm:spPr/>
      <dgm:t>
        <a:bodyPr/>
        <a:lstStyle/>
        <a:p>
          <a:endParaRPr lang="en-US"/>
        </a:p>
      </dgm:t>
    </dgm:pt>
    <dgm:pt modelId="{AB3E6143-3D8D-4757-B510-08FF4BBBC5BB}">
      <dgm:prSet/>
      <dgm:spPr/>
      <dgm:t>
        <a:bodyPr/>
        <a:lstStyle/>
        <a:p>
          <a:r>
            <a:rPr lang="en-US" dirty="0"/>
            <a:t>If we don’t work in ways that build ownership of a problem and cede a level of control to the people affected by it, how else will they address the root causes of their exclusion?</a:t>
          </a:r>
        </a:p>
      </dgm:t>
    </dgm:pt>
    <dgm:pt modelId="{2BC49FA2-D803-4EFD-84A1-3C6FAA7B3B64}" type="parTrans" cxnId="{AE083B84-6047-4252-9F8F-9EB6F763B419}">
      <dgm:prSet/>
      <dgm:spPr/>
      <dgm:t>
        <a:bodyPr/>
        <a:lstStyle/>
        <a:p>
          <a:endParaRPr lang="en-US"/>
        </a:p>
      </dgm:t>
    </dgm:pt>
    <dgm:pt modelId="{3F76D696-76F0-4355-AA5A-69703373D1F5}" type="sibTrans" cxnId="{AE083B84-6047-4252-9F8F-9EB6F763B419}">
      <dgm:prSet/>
      <dgm:spPr/>
      <dgm:t>
        <a:bodyPr/>
        <a:lstStyle/>
        <a:p>
          <a:endParaRPr lang="en-US"/>
        </a:p>
      </dgm:t>
    </dgm:pt>
    <dgm:pt modelId="{E15ACD5F-CAA8-464A-AE6E-8B454FAC7789}" type="pres">
      <dgm:prSet presAssocID="{D3DF07C0-5387-4BA5-AF0B-9D480F4E817C}" presName="diagram" presStyleCnt="0">
        <dgm:presLayoutVars>
          <dgm:dir/>
          <dgm:resizeHandles val="exact"/>
        </dgm:presLayoutVars>
      </dgm:prSet>
      <dgm:spPr/>
    </dgm:pt>
    <dgm:pt modelId="{1A4AB7F2-48B6-46FB-AAE6-4E2695C24D38}" type="pres">
      <dgm:prSet presAssocID="{11937970-2103-4582-A922-910AB2063729}" presName="node" presStyleLbl="node1" presStyleIdx="0" presStyleCnt="5">
        <dgm:presLayoutVars>
          <dgm:bulletEnabled val="1"/>
        </dgm:presLayoutVars>
      </dgm:prSet>
      <dgm:spPr/>
    </dgm:pt>
    <dgm:pt modelId="{01CB9A5D-FBE5-4853-9EA6-C8666AD03070}" type="pres">
      <dgm:prSet presAssocID="{72DB359C-F5E7-428E-A2ED-F078026814B9}" presName="sibTrans" presStyleCnt="0"/>
      <dgm:spPr/>
    </dgm:pt>
    <dgm:pt modelId="{D804748E-5CA0-46E2-BA8C-1D2B629E13F7}" type="pres">
      <dgm:prSet presAssocID="{8C27AD15-1C2C-4045-A408-C8ABA774A90C}" presName="node" presStyleLbl="node1" presStyleIdx="1" presStyleCnt="5">
        <dgm:presLayoutVars>
          <dgm:bulletEnabled val="1"/>
        </dgm:presLayoutVars>
      </dgm:prSet>
      <dgm:spPr/>
    </dgm:pt>
    <dgm:pt modelId="{C621BA41-C303-4248-969D-00B9551FC062}" type="pres">
      <dgm:prSet presAssocID="{0740B2CA-3E81-4614-9081-9A46CC5FC671}" presName="sibTrans" presStyleCnt="0"/>
      <dgm:spPr/>
    </dgm:pt>
    <dgm:pt modelId="{F296AAA4-2C58-4A15-85E8-42B758DBFFB9}" type="pres">
      <dgm:prSet presAssocID="{FF5C3E74-9682-4F4A-8078-A8B200743E4E}" presName="node" presStyleLbl="node1" presStyleIdx="2" presStyleCnt="5">
        <dgm:presLayoutVars>
          <dgm:bulletEnabled val="1"/>
        </dgm:presLayoutVars>
      </dgm:prSet>
      <dgm:spPr/>
    </dgm:pt>
    <dgm:pt modelId="{C9868780-E219-4D0D-8A27-F1CA706E63F9}" type="pres">
      <dgm:prSet presAssocID="{3BD201A4-E4FE-42C6-81D6-BF9FFAF748B5}" presName="sibTrans" presStyleCnt="0"/>
      <dgm:spPr/>
    </dgm:pt>
    <dgm:pt modelId="{AB66FCCD-4B84-4ED6-B8DB-8CD2C9608D32}" type="pres">
      <dgm:prSet presAssocID="{BE4AE29A-E05A-441D-8100-6D1B852018B1}" presName="node" presStyleLbl="node1" presStyleIdx="3" presStyleCnt="5">
        <dgm:presLayoutVars>
          <dgm:bulletEnabled val="1"/>
        </dgm:presLayoutVars>
      </dgm:prSet>
      <dgm:spPr/>
    </dgm:pt>
    <dgm:pt modelId="{1F91C2EE-26F2-45A9-9A35-8139EE2BC2A1}" type="pres">
      <dgm:prSet presAssocID="{946E7043-E769-4AA3-AD95-CDDDF8E0FC4F}" presName="sibTrans" presStyleCnt="0"/>
      <dgm:spPr/>
    </dgm:pt>
    <dgm:pt modelId="{E5252BA4-FE3D-436B-A649-17CF54F7A7E5}" type="pres">
      <dgm:prSet presAssocID="{AB3E6143-3D8D-4757-B510-08FF4BBBC5BB}" presName="node" presStyleLbl="node1" presStyleIdx="4" presStyleCnt="5">
        <dgm:presLayoutVars>
          <dgm:bulletEnabled val="1"/>
        </dgm:presLayoutVars>
      </dgm:prSet>
      <dgm:spPr/>
    </dgm:pt>
  </dgm:ptLst>
  <dgm:cxnLst>
    <dgm:cxn modelId="{7FD67617-85F8-4FB9-A41D-1D55C1878EE9}" type="presOf" srcId="{AB3E6143-3D8D-4757-B510-08FF4BBBC5BB}" destId="{E5252BA4-FE3D-436B-A649-17CF54F7A7E5}" srcOrd="0" destOrd="0" presId="urn:microsoft.com/office/officeart/2005/8/layout/default"/>
    <dgm:cxn modelId="{4442DE3B-CC30-44EB-A3C8-C0B8CE4C4101}" type="presOf" srcId="{FF5C3E74-9682-4F4A-8078-A8B200743E4E}" destId="{F296AAA4-2C58-4A15-85E8-42B758DBFFB9}" srcOrd="0" destOrd="0" presId="urn:microsoft.com/office/officeart/2005/8/layout/default"/>
    <dgm:cxn modelId="{0A835E64-8644-4604-BDCD-0A5EEA0376EE}" srcId="{D3DF07C0-5387-4BA5-AF0B-9D480F4E817C}" destId="{8C27AD15-1C2C-4045-A408-C8ABA774A90C}" srcOrd="1" destOrd="0" parTransId="{5664D40B-49B1-4B31-8F12-BD95FF2ECBE6}" sibTransId="{0740B2CA-3E81-4614-9081-9A46CC5FC671}"/>
    <dgm:cxn modelId="{6C83A744-2C2E-446E-9A36-7BCC649F9A5A}" srcId="{D3DF07C0-5387-4BA5-AF0B-9D480F4E817C}" destId="{BE4AE29A-E05A-441D-8100-6D1B852018B1}" srcOrd="3" destOrd="0" parTransId="{D1CB5ADE-FE2D-417C-BF5D-15E4ACBC9EE4}" sibTransId="{946E7043-E769-4AA3-AD95-CDDDF8E0FC4F}"/>
    <dgm:cxn modelId="{A54FA045-8710-4ED9-AB30-33A50361C9FE}" srcId="{D3DF07C0-5387-4BA5-AF0B-9D480F4E817C}" destId="{FF5C3E74-9682-4F4A-8078-A8B200743E4E}" srcOrd="2" destOrd="0" parTransId="{BCA3DDE6-8305-404C-A6EE-DBD67453677E}" sibTransId="{3BD201A4-E4FE-42C6-81D6-BF9FFAF748B5}"/>
    <dgm:cxn modelId="{F8CD3C72-6901-418B-B72A-B1BF9F4C379C}" type="presOf" srcId="{11937970-2103-4582-A922-910AB2063729}" destId="{1A4AB7F2-48B6-46FB-AAE6-4E2695C24D38}" srcOrd="0" destOrd="0" presId="urn:microsoft.com/office/officeart/2005/8/layout/default"/>
    <dgm:cxn modelId="{D50F7352-54EC-48D7-B932-731D4754BFA4}" srcId="{D3DF07C0-5387-4BA5-AF0B-9D480F4E817C}" destId="{11937970-2103-4582-A922-910AB2063729}" srcOrd="0" destOrd="0" parTransId="{44CD0D15-DB74-459C-A077-EE89D17FEBE0}" sibTransId="{72DB359C-F5E7-428E-A2ED-F078026814B9}"/>
    <dgm:cxn modelId="{C53F3F7B-5FAB-4417-90CD-201A768CCC2C}" type="presOf" srcId="{8C27AD15-1C2C-4045-A408-C8ABA774A90C}" destId="{D804748E-5CA0-46E2-BA8C-1D2B629E13F7}" srcOrd="0" destOrd="0" presId="urn:microsoft.com/office/officeart/2005/8/layout/default"/>
    <dgm:cxn modelId="{AE083B84-6047-4252-9F8F-9EB6F763B419}" srcId="{D3DF07C0-5387-4BA5-AF0B-9D480F4E817C}" destId="{AB3E6143-3D8D-4757-B510-08FF4BBBC5BB}" srcOrd="4" destOrd="0" parTransId="{2BC49FA2-D803-4EFD-84A1-3C6FAA7B3B64}" sibTransId="{3F76D696-76F0-4355-AA5A-69703373D1F5}"/>
    <dgm:cxn modelId="{A5FF3F95-3A42-45BB-8EE1-0228FF326498}" type="presOf" srcId="{D3DF07C0-5387-4BA5-AF0B-9D480F4E817C}" destId="{E15ACD5F-CAA8-464A-AE6E-8B454FAC7789}" srcOrd="0" destOrd="0" presId="urn:microsoft.com/office/officeart/2005/8/layout/default"/>
    <dgm:cxn modelId="{EE08F4F9-0D93-4749-AEA2-346FCE072F11}" type="presOf" srcId="{BE4AE29A-E05A-441D-8100-6D1B852018B1}" destId="{AB66FCCD-4B84-4ED6-B8DB-8CD2C9608D32}" srcOrd="0" destOrd="0" presId="urn:microsoft.com/office/officeart/2005/8/layout/default"/>
    <dgm:cxn modelId="{1258B476-7B2F-406D-95F4-1BD5CFA7F4CF}" type="presParOf" srcId="{E15ACD5F-CAA8-464A-AE6E-8B454FAC7789}" destId="{1A4AB7F2-48B6-46FB-AAE6-4E2695C24D38}" srcOrd="0" destOrd="0" presId="urn:microsoft.com/office/officeart/2005/8/layout/default"/>
    <dgm:cxn modelId="{FF803517-AECE-4357-9DE2-A59B3885AB32}" type="presParOf" srcId="{E15ACD5F-CAA8-464A-AE6E-8B454FAC7789}" destId="{01CB9A5D-FBE5-4853-9EA6-C8666AD03070}" srcOrd="1" destOrd="0" presId="urn:microsoft.com/office/officeart/2005/8/layout/default"/>
    <dgm:cxn modelId="{412FCE84-D5B1-442D-904B-24044B1DBAAA}" type="presParOf" srcId="{E15ACD5F-CAA8-464A-AE6E-8B454FAC7789}" destId="{D804748E-5CA0-46E2-BA8C-1D2B629E13F7}" srcOrd="2" destOrd="0" presId="urn:microsoft.com/office/officeart/2005/8/layout/default"/>
    <dgm:cxn modelId="{B16064D5-BD46-4210-9F13-875CC65B4DE9}" type="presParOf" srcId="{E15ACD5F-CAA8-464A-AE6E-8B454FAC7789}" destId="{C621BA41-C303-4248-969D-00B9551FC062}" srcOrd="3" destOrd="0" presId="urn:microsoft.com/office/officeart/2005/8/layout/default"/>
    <dgm:cxn modelId="{5E63D069-C4C4-4D15-9D5E-971D564FAAEC}" type="presParOf" srcId="{E15ACD5F-CAA8-464A-AE6E-8B454FAC7789}" destId="{F296AAA4-2C58-4A15-85E8-42B758DBFFB9}" srcOrd="4" destOrd="0" presId="urn:microsoft.com/office/officeart/2005/8/layout/default"/>
    <dgm:cxn modelId="{53AE16FB-0D62-46A7-AA88-E4778D29B546}" type="presParOf" srcId="{E15ACD5F-CAA8-464A-AE6E-8B454FAC7789}" destId="{C9868780-E219-4D0D-8A27-F1CA706E63F9}" srcOrd="5" destOrd="0" presId="urn:microsoft.com/office/officeart/2005/8/layout/default"/>
    <dgm:cxn modelId="{6E7B8970-808B-43D1-9476-5C2608DFA3C9}" type="presParOf" srcId="{E15ACD5F-CAA8-464A-AE6E-8B454FAC7789}" destId="{AB66FCCD-4B84-4ED6-B8DB-8CD2C9608D32}" srcOrd="6" destOrd="0" presId="urn:microsoft.com/office/officeart/2005/8/layout/default"/>
    <dgm:cxn modelId="{9846FD93-D367-4B0B-A03F-F807A7F16C74}" type="presParOf" srcId="{E15ACD5F-CAA8-464A-AE6E-8B454FAC7789}" destId="{1F91C2EE-26F2-45A9-9A35-8139EE2BC2A1}" srcOrd="7" destOrd="0" presId="urn:microsoft.com/office/officeart/2005/8/layout/default"/>
    <dgm:cxn modelId="{7670D846-7A29-4F35-819B-280E393E1ED3}" type="presParOf" srcId="{E15ACD5F-CAA8-464A-AE6E-8B454FAC7789}" destId="{E5252BA4-FE3D-436B-A649-17CF54F7A7E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89C54-620D-4DE9-807D-63AC2C54B1CE}">
      <dsp:nvSpPr>
        <dsp:cNvPr id="0" name=""/>
        <dsp:cNvSpPr/>
      </dsp:nvSpPr>
      <dsp:spPr>
        <a:xfrm>
          <a:off x="0" y="527"/>
          <a:ext cx="10854580" cy="1235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558BA-D2E2-47CD-8201-8E56E9CCB063}">
      <dsp:nvSpPr>
        <dsp:cNvPr id="0" name=""/>
        <dsp:cNvSpPr/>
      </dsp:nvSpPr>
      <dsp:spPr>
        <a:xfrm>
          <a:off x="373622" y="278429"/>
          <a:ext cx="679314" cy="679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761E99-DB60-4C0C-877E-4DE9CAC16868}">
      <dsp:nvSpPr>
        <dsp:cNvPr id="0" name=""/>
        <dsp:cNvSpPr/>
      </dsp:nvSpPr>
      <dsp:spPr>
        <a:xfrm>
          <a:off x="1426560" y="527"/>
          <a:ext cx="9428019" cy="123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17" tIns="130717" rIns="130717" bIns="130717" numCol="1" spcCol="1270" anchor="ctr" anchorCtr="0">
          <a:noAutofit/>
        </a:bodyPr>
        <a:lstStyle/>
        <a:p>
          <a:pPr marL="0" lvl="0" indent="0" algn="l" defTabSz="755650">
            <a:lnSpc>
              <a:spcPct val="90000"/>
            </a:lnSpc>
            <a:spcBef>
              <a:spcPct val="0"/>
            </a:spcBef>
            <a:spcAft>
              <a:spcPct val="35000"/>
            </a:spcAft>
            <a:buNone/>
          </a:pPr>
          <a:r>
            <a:rPr lang="en-US" sz="1700" kern="1200"/>
            <a:t>With the parks business successful and growing in 2004 the Co-op responded to the requests of those members who did not want this type of work.  </a:t>
          </a:r>
        </a:p>
      </dsp:txBody>
      <dsp:txXfrm>
        <a:off x="1426560" y="527"/>
        <a:ext cx="9428019" cy="1235117"/>
      </dsp:txXfrm>
    </dsp:sp>
    <dsp:sp modelId="{C8A90C89-F6D4-43EC-A6B2-E42662403D3D}">
      <dsp:nvSpPr>
        <dsp:cNvPr id="0" name=""/>
        <dsp:cNvSpPr/>
      </dsp:nvSpPr>
      <dsp:spPr>
        <a:xfrm>
          <a:off x="0" y="1544424"/>
          <a:ext cx="10854580" cy="1235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A95E1-32E4-404C-B336-D554B0B091D4}">
      <dsp:nvSpPr>
        <dsp:cNvPr id="0" name=""/>
        <dsp:cNvSpPr/>
      </dsp:nvSpPr>
      <dsp:spPr>
        <a:xfrm>
          <a:off x="373622" y="1822325"/>
          <a:ext cx="679314" cy="679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B2F9C1-8C3A-49A8-86FD-FA17AE3BCD6B}">
      <dsp:nvSpPr>
        <dsp:cNvPr id="0" name=""/>
        <dsp:cNvSpPr/>
      </dsp:nvSpPr>
      <dsp:spPr>
        <a:xfrm>
          <a:off x="1426560" y="1544424"/>
          <a:ext cx="9428019" cy="123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17" tIns="130717" rIns="130717" bIns="130717" numCol="1" spcCol="1270" anchor="ctr" anchorCtr="0">
          <a:noAutofit/>
        </a:bodyPr>
        <a:lstStyle/>
        <a:p>
          <a:pPr marL="0" lvl="0" indent="0" algn="l" defTabSz="755650">
            <a:lnSpc>
              <a:spcPct val="90000"/>
            </a:lnSpc>
            <a:spcBef>
              <a:spcPct val="0"/>
            </a:spcBef>
            <a:spcAft>
              <a:spcPct val="35000"/>
            </a:spcAft>
            <a:buNone/>
          </a:pPr>
          <a:r>
            <a:rPr lang="en-US" sz="1700" kern="1200"/>
            <a:t>After some deliberation, Co-op members chose to open a new business - Australia's first Social Enterprise Café: 'Espresso Train Café and Catering. The site of Espresso Train was an old pizza restaurant which had been turned into a community meeting room by Community Living Association (CLA Inc) a local disability support organisation who allowed the co-op to take-on the underutilised space.</a:t>
          </a:r>
        </a:p>
      </dsp:txBody>
      <dsp:txXfrm>
        <a:off x="1426560" y="1544424"/>
        <a:ext cx="9428019" cy="1235117"/>
      </dsp:txXfrm>
    </dsp:sp>
    <dsp:sp modelId="{F4F0F1D6-9BFA-4B6B-8343-FB5E2C280D12}">
      <dsp:nvSpPr>
        <dsp:cNvPr id="0" name=""/>
        <dsp:cNvSpPr/>
      </dsp:nvSpPr>
      <dsp:spPr>
        <a:xfrm>
          <a:off x="0" y="3088320"/>
          <a:ext cx="10854580" cy="123511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B78DF-D911-4320-98B2-7D8B247AFF26}">
      <dsp:nvSpPr>
        <dsp:cNvPr id="0" name=""/>
        <dsp:cNvSpPr/>
      </dsp:nvSpPr>
      <dsp:spPr>
        <a:xfrm>
          <a:off x="373622" y="3366222"/>
          <a:ext cx="679314" cy="679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46BDB4-6D18-46BF-8B2B-7F1B01F4CE5F}">
      <dsp:nvSpPr>
        <dsp:cNvPr id="0" name=""/>
        <dsp:cNvSpPr/>
      </dsp:nvSpPr>
      <dsp:spPr>
        <a:xfrm>
          <a:off x="1426560" y="3088320"/>
          <a:ext cx="9428019" cy="123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717" tIns="130717" rIns="130717" bIns="130717" numCol="1" spcCol="1270" anchor="ctr" anchorCtr="0">
          <a:noAutofit/>
        </a:bodyPr>
        <a:lstStyle/>
        <a:p>
          <a:pPr marL="0" lvl="0" indent="0" algn="l" defTabSz="755650">
            <a:lnSpc>
              <a:spcPct val="90000"/>
            </a:lnSpc>
            <a:spcBef>
              <a:spcPct val="0"/>
            </a:spcBef>
            <a:spcAft>
              <a:spcPct val="35000"/>
            </a:spcAft>
            <a:buNone/>
          </a:pPr>
          <a:r>
            <a:rPr lang="en-US" sz="1700" kern="1200" dirty="0"/>
            <a:t>The co-op also received its first major government grant in 2004 which was for rent for a number of years for a parks depot. Rather than paying a private landlord the Co-op members partnered with Foresters Community Finance and Community Living Association to by a community property – securing a long-term community asset. </a:t>
          </a:r>
        </a:p>
      </dsp:txBody>
      <dsp:txXfrm>
        <a:off x="1426560" y="3088320"/>
        <a:ext cx="9428019" cy="1235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F6818-DD23-4722-855D-79F867BC182E}">
      <dsp:nvSpPr>
        <dsp:cNvPr id="0" name=""/>
        <dsp:cNvSpPr/>
      </dsp:nvSpPr>
      <dsp:spPr>
        <a:xfrm>
          <a:off x="0" y="3399"/>
          <a:ext cx="10515600" cy="724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D0DF8-D8AF-4BBF-8C93-2C8B735504B5}">
      <dsp:nvSpPr>
        <dsp:cNvPr id="0" name=""/>
        <dsp:cNvSpPr/>
      </dsp:nvSpPr>
      <dsp:spPr>
        <a:xfrm>
          <a:off x="219032" y="166316"/>
          <a:ext cx="398240" cy="3982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B86C2-855A-45A1-B2B8-1DB751712D75}">
      <dsp:nvSpPr>
        <dsp:cNvPr id="0" name=""/>
        <dsp:cNvSpPr/>
      </dsp:nvSpPr>
      <dsp:spPr>
        <a:xfrm>
          <a:off x="836305" y="3399"/>
          <a:ext cx="9679294" cy="72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1" tIns="76631" rIns="76631" bIns="76631" numCol="1" spcCol="1270" anchor="ctr" anchorCtr="0">
          <a:noAutofit/>
        </a:bodyPr>
        <a:lstStyle/>
        <a:p>
          <a:pPr marL="0" lvl="0" indent="0" algn="l" defTabSz="666750">
            <a:lnSpc>
              <a:spcPct val="90000"/>
            </a:lnSpc>
            <a:spcBef>
              <a:spcPct val="0"/>
            </a:spcBef>
            <a:spcAft>
              <a:spcPct val="35000"/>
            </a:spcAft>
            <a:buNone/>
          </a:pPr>
          <a:r>
            <a:rPr lang="en-US" sz="1500" kern="1200" dirty="0"/>
            <a:t>Revisited our rules ensuring the place of members with intellectual disability and ensuring majority representation on the board of Directors</a:t>
          </a:r>
        </a:p>
      </dsp:txBody>
      <dsp:txXfrm>
        <a:off x="836305" y="3399"/>
        <a:ext cx="9679294" cy="724074"/>
      </dsp:txXfrm>
    </dsp:sp>
    <dsp:sp modelId="{8E9C5721-4A00-4879-B5D8-1D627066884F}">
      <dsp:nvSpPr>
        <dsp:cNvPr id="0" name=""/>
        <dsp:cNvSpPr/>
      </dsp:nvSpPr>
      <dsp:spPr>
        <a:xfrm>
          <a:off x="0" y="908492"/>
          <a:ext cx="10515600" cy="724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0408DD-9DCE-45D0-97BA-BFB2FFA620F2}">
      <dsp:nvSpPr>
        <dsp:cNvPr id="0" name=""/>
        <dsp:cNvSpPr/>
      </dsp:nvSpPr>
      <dsp:spPr>
        <a:xfrm>
          <a:off x="219032" y="1071409"/>
          <a:ext cx="398240" cy="3982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28CC9C-EEE3-4BE2-8DE1-5510D5B86A51}">
      <dsp:nvSpPr>
        <dsp:cNvPr id="0" name=""/>
        <dsp:cNvSpPr/>
      </dsp:nvSpPr>
      <dsp:spPr>
        <a:xfrm>
          <a:off x="836305" y="908492"/>
          <a:ext cx="9679294" cy="72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1" tIns="76631" rIns="76631" bIns="76631" numCol="1" spcCol="1270" anchor="ctr" anchorCtr="0">
          <a:noAutofit/>
        </a:bodyPr>
        <a:lstStyle/>
        <a:p>
          <a:pPr marL="0" lvl="0" indent="0" algn="l" defTabSz="666750">
            <a:lnSpc>
              <a:spcPct val="90000"/>
            </a:lnSpc>
            <a:spcBef>
              <a:spcPct val="0"/>
            </a:spcBef>
            <a:spcAft>
              <a:spcPct val="35000"/>
            </a:spcAft>
            <a:buNone/>
          </a:pPr>
          <a:r>
            <a:rPr lang="en-US" sz="1500" kern="1200" dirty="0"/>
            <a:t>38 worker/members from disadvantaged backgrounds now in NCEC   </a:t>
          </a:r>
        </a:p>
      </dsp:txBody>
      <dsp:txXfrm>
        <a:off x="836305" y="908492"/>
        <a:ext cx="9679294" cy="724074"/>
      </dsp:txXfrm>
    </dsp:sp>
    <dsp:sp modelId="{69D2AC36-081D-4344-9212-08A3243353F9}">
      <dsp:nvSpPr>
        <dsp:cNvPr id="0" name=""/>
        <dsp:cNvSpPr/>
      </dsp:nvSpPr>
      <dsp:spPr>
        <a:xfrm>
          <a:off x="0" y="1813585"/>
          <a:ext cx="10515600" cy="724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849EAA-B3BF-4B78-8E2A-328723F57A47}">
      <dsp:nvSpPr>
        <dsp:cNvPr id="0" name=""/>
        <dsp:cNvSpPr/>
      </dsp:nvSpPr>
      <dsp:spPr>
        <a:xfrm>
          <a:off x="219032" y="1976502"/>
          <a:ext cx="398240" cy="3982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F669E6-68B6-4F32-9B6B-BB3FBAA3CA90}">
      <dsp:nvSpPr>
        <dsp:cNvPr id="0" name=""/>
        <dsp:cNvSpPr/>
      </dsp:nvSpPr>
      <dsp:spPr>
        <a:xfrm>
          <a:off x="836305" y="1813585"/>
          <a:ext cx="9679294" cy="72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1" tIns="76631" rIns="76631" bIns="76631" numCol="1" spcCol="1270" anchor="ctr" anchorCtr="0">
          <a:noAutofit/>
        </a:bodyPr>
        <a:lstStyle/>
        <a:p>
          <a:pPr marL="0" lvl="0" indent="0" algn="l" defTabSz="666750">
            <a:lnSpc>
              <a:spcPct val="90000"/>
            </a:lnSpc>
            <a:spcBef>
              <a:spcPct val="0"/>
            </a:spcBef>
            <a:spcAft>
              <a:spcPct val="35000"/>
            </a:spcAft>
            <a:buNone/>
          </a:pPr>
          <a:r>
            <a:rPr lang="en-US" sz="1500" kern="1200"/>
            <a:t>- Invested in relationship building and education of members as to the story of the co-op - primarily through forming of a speaker's group and monthly members meetings</a:t>
          </a:r>
        </a:p>
      </dsp:txBody>
      <dsp:txXfrm>
        <a:off x="836305" y="1813585"/>
        <a:ext cx="9679294" cy="724074"/>
      </dsp:txXfrm>
    </dsp:sp>
    <dsp:sp modelId="{EBF47962-BBAD-4506-956B-A030FB125695}">
      <dsp:nvSpPr>
        <dsp:cNvPr id="0" name=""/>
        <dsp:cNvSpPr/>
      </dsp:nvSpPr>
      <dsp:spPr>
        <a:xfrm>
          <a:off x="0" y="2718678"/>
          <a:ext cx="10515600" cy="724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DD50D-B838-46A8-AAB2-E3C3B3C6440F}">
      <dsp:nvSpPr>
        <dsp:cNvPr id="0" name=""/>
        <dsp:cNvSpPr/>
      </dsp:nvSpPr>
      <dsp:spPr>
        <a:xfrm>
          <a:off x="219032" y="2881595"/>
          <a:ext cx="398240" cy="3982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DB2433-EE97-430E-80D8-0764F11A10C5}">
      <dsp:nvSpPr>
        <dsp:cNvPr id="0" name=""/>
        <dsp:cNvSpPr/>
      </dsp:nvSpPr>
      <dsp:spPr>
        <a:xfrm>
          <a:off x="836305" y="2718678"/>
          <a:ext cx="9679294" cy="72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1" tIns="76631" rIns="76631" bIns="76631" numCol="1" spcCol="1270" anchor="ctr" anchorCtr="0">
          <a:noAutofit/>
        </a:bodyPr>
        <a:lstStyle/>
        <a:p>
          <a:pPr marL="0" lvl="0" indent="0" algn="l" defTabSz="666750">
            <a:lnSpc>
              <a:spcPct val="90000"/>
            </a:lnSpc>
            <a:spcBef>
              <a:spcPct val="0"/>
            </a:spcBef>
            <a:spcAft>
              <a:spcPct val="35000"/>
            </a:spcAft>
            <a:buNone/>
          </a:pPr>
          <a:r>
            <a:rPr lang="en-US" sz="1500" kern="1200"/>
            <a:t>- Engaged in an action research project with Academics Dr Peter Westoby and Dr Lynda Shevellar (published in 2017)</a:t>
          </a:r>
        </a:p>
      </dsp:txBody>
      <dsp:txXfrm>
        <a:off x="836305" y="2718678"/>
        <a:ext cx="9679294" cy="724074"/>
      </dsp:txXfrm>
    </dsp:sp>
    <dsp:sp modelId="{AB2F522E-BE41-486D-95DF-2E792B7E537B}">
      <dsp:nvSpPr>
        <dsp:cNvPr id="0" name=""/>
        <dsp:cNvSpPr/>
      </dsp:nvSpPr>
      <dsp:spPr>
        <a:xfrm>
          <a:off x="0" y="3623771"/>
          <a:ext cx="10515600" cy="7240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C1BB2-484A-4BD9-83D8-3339029705BF}">
      <dsp:nvSpPr>
        <dsp:cNvPr id="0" name=""/>
        <dsp:cNvSpPr/>
      </dsp:nvSpPr>
      <dsp:spPr>
        <a:xfrm>
          <a:off x="219032" y="3786687"/>
          <a:ext cx="398240" cy="3982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967D8A-8564-4BB8-8A69-540200D40908}">
      <dsp:nvSpPr>
        <dsp:cNvPr id="0" name=""/>
        <dsp:cNvSpPr/>
      </dsp:nvSpPr>
      <dsp:spPr>
        <a:xfrm>
          <a:off x="836305" y="3623771"/>
          <a:ext cx="9679294" cy="72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1" tIns="76631" rIns="76631" bIns="76631" numCol="1" spcCol="1270" anchor="ctr" anchorCtr="0">
          <a:noAutofit/>
        </a:bodyPr>
        <a:lstStyle/>
        <a:p>
          <a:pPr marL="0" lvl="0" indent="0" algn="l" defTabSz="666750">
            <a:lnSpc>
              <a:spcPct val="90000"/>
            </a:lnSpc>
            <a:spcBef>
              <a:spcPct val="0"/>
            </a:spcBef>
            <a:spcAft>
              <a:spcPct val="35000"/>
            </a:spcAft>
            <a:buNone/>
          </a:pPr>
          <a:r>
            <a:rPr lang="en-US" sz="1500" kern="1200"/>
            <a:t>- Maintained a degree of independence by diversifying contracts (gaining of our first corporate contract) and choosing not to be reliant on grants and refusing to apply for those that did not align with our member centric vision.</a:t>
          </a:r>
        </a:p>
      </dsp:txBody>
      <dsp:txXfrm>
        <a:off x="836305" y="3623771"/>
        <a:ext cx="9679294" cy="724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AB7F2-48B6-46FB-AAE6-4E2695C24D38}">
      <dsp:nvSpPr>
        <dsp:cNvPr id="0" name=""/>
        <dsp:cNvSpPr/>
      </dsp:nvSpPr>
      <dsp:spPr>
        <a:xfrm>
          <a:off x="0" y="170000"/>
          <a:ext cx="3286125" cy="19716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 C.D. can be a powerful method of addressing complex disadvantage and uniquely suited to those without power -  it can begin with the relationships and resources at hand.</a:t>
          </a:r>
        </a:p>
      </dsp:txBody>
      <dsp:txXfrm>
        <a:off x="0" y="170000"/>
        <a:ext cx="3286125" cy="1971675"/>
      </dsp:txXfrm>
    </dsp:sp>
    <dsp:sp modelId="{D804748E-5CA0-46E2-BA8C-1D2B629E13F7}">
      <dsp:nvSpPr>
        <dsp:cNvPr id="0" name=""/>
        <dsp:cNvSpPr/>
      </dsp:nvSpPr>
      <dsp:spPr>
        <a:xfrm>
          <a:off x="3614737" y="170000"/>
          <a:ext cx="3286125" cy="19716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-Mid-size </a:t>
          </a:r>
          <a:r>
            <a:rPr lang="en-US" sz="1800" kern="1200" err="1"/>
            <a:t>organisations</a:t>
          </a:r>
          <a:r>
            <a:rPr lang="en-US" sz="1800" kern="1200"/>
            <a:t> are  ideally suited to the work - being small enough for local people to have a role and share of responsibility - whilst being large enough to have an impact on the problem at hand</a:t>
          </a:r>
        </a:p>
      </dsp:txBody>
      <dsp:txXfrm>
        <a:off x="3614737" y="170000"/>
        <a:ext cx="3286125" cy="1971675"/>
      </dsp:txXfrm>
    </dsp:sp>
    <dsp:sp modelId="{F296AAA4-2C58-4A15-85E8-42B758DBFFB9}">
      <dsp:nvSpPr>
        <dsp:cNvPr id="0" name=""/>
        <dsp:cNvSpPr/>
      </dsp:nvSpPr>
      <dsp:spPr>
        <a:xfrm>
          <a:off x="7229475" y="170000"/>
          <a:ext cx="3286125" cy="19716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Not having the voice of participants at the center of the work is like driving blindfolded: it would be pure luck to get where you wanted to go and you're likely to cause harm in the process</a:t>
          </a:r>
        </a:p>
      </dsp:txBody>
      <dsp:txXfrm>
        <a:off x="7229475" y="170000"/>
        <a:ext cx="3286125" cy="1971675"/>
      </dsp:txXfrm>
    </dsp:sp>
    <dsp:sp modelId="{AB66FCCD-4B84-4ED6-B8DB-8CD2C9608D32}">
      <dsp:nvSpPr>
        <dsp:cNvPr id="0" name=""/>
        <dsp:cNvSpPr/>
      </dsp:nvSpPr>
      <dsp:spPr>
        <a:xfrm>
          <a:off x="1807368" y="2470288"/>
          <a:ext cx="3286125" cy="19716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 unconscionable problem and commitment by people to address it is the engine-room of enterprise &amp; more valuable than any other contribution including $$$</a:t>
          </a:r>
        </a:p>
      </dsp:txBody>
      <dsp:txXfrm>
        <a:off x="1807368" y="2470288"/>
        <a:ext cx="3286125" cy="1971675"/>
      </dsp:txXfrm>
    </dsp:sp>
    <dsp:sp modelId="{E5252BA4-FE3D-436B-A649-17CF54F7A7E5}">
      <dsp:nvSpPr>
        <dsp:cNvPr id="0" name=""/>
        <dsp:cNvSpPr/>
      </dsp:nvSpPr>
      <dsp:spPr>
        <a:xfrm>
          <a:off x="5422106" y="2470288"/>
          <a:ext cx="3286125" cy="197167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we don’t work in ways that build ownership of a problem and cede a level of control to the people affected by it, how else will they address the root causes of their exclusion?</a:t>
          </a:r>
        </a:p>
      </dsp:txBody>
      <dsp:txXfrm>
        <a:off x="5422106" y="247028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31875-81CA-4864-A948-EDC0A679D9B3}" type="datetimeFigureOut">
              <a:rPr lang="en-AU" smtClean="0"/>
              <a:t>25/03/2021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09249-8A65-4CF2-81FE-AD39E364321F}" type="slidenum">
              <a:rPr lang="en-AU" smtClean="0"/>
              <a:t>‹#›</a:t>
            </a:fld>
            <a:endParaRPr lang="en-AU"/>
          </a:p>
        </p:txBody>
      </p:sp>
    </p:spTree>
    <p:extLst>
      <p:ext uri="{BB962C8B-B14F-4D97-AF65-F5344CB8AC3E}">
        <p14:creationId xmlns:p14="http://schemas.microsoft.com/office/powerpoint/2010/main" val="19079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imate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7111" y="3356992"/>
            <a:ext cx="10457778" cy="1491709"/>
          </a:xfrm>
        </p:spPr>
        <p:txBody>
          <a:bodyPr lIns="0" tIns="0" rIns="0" bIns="46800" anchor="ctr" anchorCtr="0">
            <a:noAutofit/>
          </a:bodyPr>
          <a:lstStyle>
            <a:lvl1pPr algn="ctr">
              <a:defRPr sz="4000" b="0">
                <a:solidFill>
                  <a:schemeClr val="accent2"/>
                </a:solidFill>
              </a:defRPr>
            </a:lvl1pPr>
          </a:lstStyle>
          <a:p>
            <a:r>
              <a:rPr lang="en-US"/>
              <a:t>Title</a:t>
            </a:r>
            <a:endParaRPr lang="en-AU"/>
          </a:p>
        </p:txBody>
      </p:sp>
      <p:sp>
        <p:nvSpPr>
          <p:cNvPr id="3" name="Subtitle 2"/>
          <p:cNvSpPr>
            <a:spLocks noGrp="1"/>
          </p:cNvSpPr>
          <p:nvPr>
            <p:ph type="subTitle" idx="1" hasCustomPrompt="1"/>
          </p:nvPr>
        </p:nvSpPr>
        <p:spPr>
          <a:xfrm>
            <a:off x="867112" y="4869160"/>
            <a:ext cx="10440476" cy="720080"/>
          </a:xfrm>
        </p:spPr>
        <p:txBody>
          <a:bodyPr lIns="0" rIns="0" anchor="ctr" anchorCtr="0">
            <a:noAutofit/>
          </a:bodyPr>
          <a:lstStyle>
            <a:lvl1pPr marL="0" indent="0" algn="ctr">
              <a:buNone/>
              <a:defRPr sz="240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endParaRPr lang="en-AU"/>
          </a:p>
        </p:txBody>
      </p:sp>
      <p:grpSp>
        <p:nvGrpSpPr>
          <p:cNvPr id="1131" name="Group 1130"/>
          <p:cNvGrpSpPr/>
          <p:nvPr userDrawn="1"/>
        </p:nvGrpSpPr>
        <p:grpSpPr>
          <a:xfrm>
            <a:off x="-1614395" y="669332"/>
            <a:ext cx="1428081" cy="1442805"/>
            <a:chOff x="7267575" y="-8666163"/>
            <a:chExt cx="4368800" cy="5432425"/>
          </a:xfrm>
        </p:grpSpPr>
        <p:sp>
          <p:nvSpPr>
            <p:cNvPr id="1080" name="Oval 76"/>
            <p:cNvSpPr>
              <a:spLocks noChangeArrowheads="1"/>
            </p:cNvSpPr>
            <p:nvPr userDrawn="1"/>
          </p:nvSpPr>
          <p:spPr bwMode="auto">
            <a:xfrm>
              <a:off x="8501063" y="-8666163"/>
              <a:ext cx="1571625" cy="1574800"/>
            </a:xfrm>
            <a:prstGeom prst="ellipse">
              <a:avLst/>
            </a:pr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1" name="Freeform 77"/>
            <p:cNvSpPr>
              <a:spLocks/>
            </p:cNvSpPr>
            <p:nvPr userDrawn="1"/>
          </p:nvSpPr>
          <p:spPr bwMode="auto">
            <a:xfrm>
              <a:off x="7267575" y="-7335838"/>
              <a:ext cx="4368800" cy="4102100"/>
            </a:xfrm>
            <a:custGeom>
              <a:avLst/>
              <a:gdLst>
                <a:gd name="T0" fmla="*/ 1165 w 1165"/>
                <a:gd name="T1" fmla="*/ 561 h 1094"/>
                <a:gd name="T2" fmla="*/ 741 w 1165"/>
                <a:gd name="T3" fmla="*/ 0 h 1094"/>
                <a:gd name="T4" fmla="*/ 539 w 1165"/>
                <a:gd name="T5" fmla="*/ 104 h 1094"/>
                <a:gd name="T6" fmla="*/ 356 w 1165"/>
                <a:gd name="T7" fmla="*/ 24 h 1094"/>
                <a:gd name="T8" fmla="*/ 0 w 1165"/>
                <a:gd name="T9" fmla="*/ 561 h 1094"/>
                <a:gd name="T10" fmla="*/ 286 w 1165"/>
                <a:gd name="T11" fmla="*/ 1061 h 1094"/>
                <a:gd name="T12" fmla="*/ 332 w 1165"/>
                <a:gd name="T13" fmla="*/ 966 h 1094"/>
                <a:gd name="T14" fmla="*/ 122 w 1165"/>
                <a:gd name="T15" fmla="*/ 605 h 1094"/>
                <a:gd name="T16" fmla="*/ 539 w 1165"/>
                <a:gd name="T17" fmla="*/ 189 h 1094"/>
                <a:gd name="T18" fmla="*/ 955 w 1165"/>
                <a:gd name="T19" fmla="*/ 605 h 1094"/>
                <a:gd name="T20" fmla="*/ 752 w 1165"/>
                <a:gd name="T21" fmla="*/ 961 h 1094"/>
                <a:gd name="T22" fmla="*/ 817 w 1165"/>
                <a:gd name="T23" fmla="*/ 1094 h 1094"/>
                <a:gd name="T24" fmla="*/ 1165 w 1165"/>
                <a:gd name="T25" fmla="*/ 56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1094">
                  <a:moveTo>
                    <a:pt x="1165" y="561"/>
                  </a:moveTo>
                  <a:cubicBezTo>
                    <a:pt x="1165" y="294"/>
                    <a:pt x="986" y="69"/>
                    <a:pt x="741" y="0"/>
                  </a:cubicBezTo>
                  <a:cubicBezTo>
                    <a:pt x="696" y="63"/>
                    <a:pt x="622" y="104"/>
                    <a:pt x="539" y="104"/>
                  </a:cubicBezTo>
                  <a:cubicBezTo>
                    <a:pt x="466" y="104"/>
                    <a:pt x="401" y="73"/>
                    <a:pt x="356" y="24"/>
                  </a:cubicBezTo>
                  <a:cubicBezTo>
                    <a:pt x="147" y="113"/>
                    <a:pt x="0" y="319"/>
                    <a:pt x="0" y="561"/>
                  </a:cubicBezTo>
                  <a:cubicBezTo>
                    <a:pt x="0" y="774"/>
                    <a:pt x="115" y="959"/>
                    <a:pt x="286" y="1061"/>
                  </a:cubicBezTo>
                  <a:cubicBezTo>
                    <a:pt x="332" y="966"/>
                    <a:pt x="332" y="966"/>
                    <a:pt x="332" y="966"/>
                  </a:cubicBezTo>
                  <a:cubicBezTo>
                    <a:pt x="207" y="894"/>
                    <a:pt x="122" y="759"/>
                    <a:pt x="122" y="605"/>
                  </a:cubicBezTo>
                  <a:cubicBezTo>
                    <a:pt x="122" y="375"/>
                    <a:pt x="309" y="189"/>
                    <a:pt x="539" y="189"/>
                  </a:cubicBezTo>
                  <a:cubicBezTo>
                    <a:pt x="768" y="189"/>
                    <a:pt x="955" y="375"/>
                    <a:pt x="955" y="605"/>
                  </a:cubicBezTo>
                  <a:cubicBezTo>
                    <a:pt x="955" y="756"/>
                    <a:pt x="873" y="889"/>
                    <a:pt x="752" y="961"/>
                  </a:cubicBezTo>
                  <a:cubicBezTo>
                    <a:pt x="817" y="1094"/>
                    <a:pt x="817" y="1094"/>
                    <a:pt x="817" y="1094"/>
                  </a:cubicBezTo>
                  <a:cubicBezTo>
                    <a:pt x="1022" y="1004"/>
                    <a:pt x="1165" y="799"/>
                    <a:pt x="1165" y="561"/>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32" name="Group 1131"/>
          <p:cNvGrpSpPr/>
          <p:nvPr userDrawn="1"/>
        </p:nvGrpSpPr>
        <p:grpSpPr>
          <a:xfrm>
            <a:off x="5305476" y="669332"/>
            <a:ext cx="1428081" cy="1442805"/>
            <a:chOff x="9967913" y="-8666163"/>
            <a:chExt cx="4368800" cy="5432425"/>
          </a:xfrm>
        </p:grpSpPr>
        <p:sp>
          <p:nvSpPr>
            <p:cNvPr id="1082" name="Oval 78"/>
            <p:cNvSpPr>
              <a:spLocks noChangeArrowheads="1"/>
            </p:cNvSpPr>
            <p:nvPr userDrawn="1"/>
          </p:nvSpPr>
          <p:spPr bwMode="auto">
            <a:xfrm>
              <a:off x="11198225" y="-8666163"/>
              <a:ext cx="1574800" cy="1574800"/>
            </a:xfrm>
            <a:prstGeom prst="ellipse">
              <a:avLst/>
            </a:prstGeom>
            <a:solidFill>
              <a:schemeClr val="accent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3" name="Freeform 79"/>
            <p:cNvSpPr>
              <a:spLocks/>
            </p:cNvSpPr>
            <p:nvPr userDrawn="1"/>
          </p:nvSpPr>
          <p:spPr bwMode="auto">
            <a:xfrm>
              <a:off x="9967913" y="-7335838"/>
              <a:ext cx="4368800" cy="4102100"/>
            </a:xfrm>
            <a:custGeom>
              <a:avLst/>
              <a:gdLst>
                <a:gd name="T0" fmla="*/ 1165 w 1165"/>
                <a:gd name="T1" fmla="*/ 561 h 1094"/>
                <a:gd name="T2" fmla="*/ 740 w 1165"/>
                <a:gd name="T3" fmla="*/ 0 h 1094"/>
                <a:gd name="T4" fmla="*/ 538 w 1165"/>
                <a:gd name="T5" fmla="*/ 104 h 1094"/>
                <a:gd name="T6" fmla="*/ 355 w 1165"/>
                <a:gd name="T7" fmla="*/ 24 h 1094"/>
                <a:gd name="T8" fmla="*/ 0 w 1165"/>
                <a:gd name="T9" fmla="*/ 561 h 1094"/>
                <a:gd name="T10" fmla="*/ 285 w 1165"/>
                <a:gd name="T11" fmla="*/ 1061 h 1094"/>
                <a:gd name="T12" fmla="*/ 331 w 1165"/>
                <a:gd name="T13" fmla="*/ 966 h 1094"/>
                <a:gd name="T14" fmla="*/ 122 w 1165"/>
                <a:gd name="T15" fmla="*/ 605 h 1094"/>
                <a:gd name="T16" fmla="*/ 538 w 1165"/>
                <a:gd name="T17" fmla="*/ 189 h 1094"/>
                <a:gd name="T18" fmla="*/ 954 w 1165"/>
                <a:gd name="T19" fmla="*/ 605 h 1094"/>
                <a:gd name="T20" fmla="*/ 752 w 1165"/>
                <a:gd name="T21" fmla="*/ 961 h 1094"/>
                <a:gd name="T22" fmla="*/ 816 w 1165"/>
                <a:gd name="T23" fmla="*/ 1094 h 1094"/>
                <a:gd name="T24" fmla="*/ 1165 w 1165"/>
                <a:gd name="T25" fmla="*/ 56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1094">
                  <a:moveTo>
                    <a:pt x="1165" y="561"/>
                  </a:moveTo>
                  <a:cubicBezTo>
                    <a:pt x="1165" y="294"/>
                    <a:pt x="985" y="69"/>
                    <a:pt x="740" y="0"/>
                  </a:cubicBezTo>
                  <a:cubicBezTo>
                    <a:pt x="695" y="63"/>
                    <a:pt x="622"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768" y="189"/>
                    <a:pt x="954" y="375"/>
                    <a:pt x="954" y="605"/>
                  </a:cubicBezTo>
                  <a:cubicBezTo>
                    <a:pt x="954" y="756"/>
                    <a:pt x="873" y="889"/>
                    <a:pt x="752" y="961"/>
                  </a:cubicBezTo>
                  <a:cubicBezTo>
                    <a:pt x="816" y="1094"/>
                    <a:pt x="816" y="1094"/>
                    <a:pt x="816" y="1094"/>
                  </a:cubicBezTo>
                  <a:cubicBezTo>
                    <a:pt x="1021" y="1004"/>
                    <a:pt x="1165" y="799"/>
                    <a:pt x="1165" y="561"/>
                  </a:cubicBezTo>
                  <a:close/>
                </a:path>
              </a:pathLst>
            </a:custGeom>
            <a:solidFill>
              <a:schemeClr val="accent2"/>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33" name="Group 1132"/>
          <p:cNvGrpSpPr/>
          <p:nvPr userDrawn="1"/>
        </p:nvGrpSpPr>
        <p:grpSpPr>
          <a:xfrm>
            <a:off x="12358833" y="669332"/>
            <a:ext cx="1428081" cy="1442805"/>
            <a:chOff x="12657138" y="-8666163"/>
            <a:chExt cx="4368800" cy="5432425"/>
          </a:xfrm>
        </p:grpSpPr>
        <p:sp>
          <p:nvSpPr>
            <p:cNvPr id="1084" name="Oval 80"/>
            <p:cNvSpPr>
              <a:spLocks noChangeArrowheads="1"/>
            </p:cNvSpPr>
            <p:nvPr userDrawn="1"/>
          </p:nvSpPr>
          <p:spPr bwMode="auto">
            <a:xfrm>
              <a:off x="13890625" y="-8666163"/>
              <a:ext cx="1571625" cy="1574800"/>
            </a:xfrm>
            <a:prstGeom prst="ellipse">
              <a:avLst/>
            </a:pr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5" name="Freeform 81"/>
            <p:cNvSpPr>
              <a:spLocks/>
            </p:cNvSpPr>
            <p:nvPr userDrawn="1"/>
          </p:nvSpPr>
          <p:spPr bwMode="auto">
            <a:xfrm>
              <a:off x="12657138" y="-7335838"/>
              <a:ext cx="4368800" cy="4102100"/>
            </a:xfrm>
            <a:custGeom>
              <a:avLst/>
              <a:gdLst>
                <a:gd name="T0" fmla="*/ 1165 w 1165"/>
                <a:gd name="T1" fmla="*/ 561 h 1094"/>
                <a:gd name="T2" fmla="*/ 741 w 1165"/>
                <a:gd name="T3" fmla="*/ 0 h 1094"/>
                <a:gd name="T4" fmla="*/ 538 w 1165"/>
                <a:gd name="T5" fmla="*/ 104 h 1094"/>
                <a:gd name="T6" fmla="*/ 355 w 1165"/>
                <a:gd name="T7" fmla="*/ 24 h 1094"/>
                <a:gd name="T8" fmla="*/ 0 w 1165"/>
                <a:gd name="T9" fmla="*/ 561 h 1094"/>
                <a:gd name="T10" fmla="*/ 286 w 1165"/>
                <a:gd name="T11" fmla="*/ 1061 h 1094"/>
                <a:gd name="T12" fmla="*/ 332 w 1165"/>
                <a:gd name="T13" fmla="*/ 966 h 1094"/>
                <a:gd name="T14" fmla="*/ 122 w 1165"/>
                <a:gd name="T15" fmla="*/ 605 h 1094"/>
                <a:gd name="T16" fmla="*/ 538 w 1165"/>
                <a:gd name="T17" fmla="*/ 189 h 1094"/>
                <a:gd name="T18" fmla="*/ 955 w 1165"/>
                <a:gd name="T19" fmla="*/ 605 h 1094"/>
                <a:gd name="T20" fmla="*/ 752 w 1165"/>
                <a:gd name="T21" fmla="*/ 961 h 1094"/>
                <a:gd name="T22" fmla="*/ 817 w 1165"/>
                <a:gd name="T23" fmla="*/ 1094 h 1094"/>
                <a:gd name="T24" fmla="*/ 1165 w 1165"/>
                <a:gd name="T25" fmla="*/ 56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5" h="1094">
                  <a:moveTo>
                    <a:pt x="1165" y="561"/>
                  </a:moveTo>
                  <a:cubicBezTo>
                    <a:pt x="1165" y="294"/>
                    <a:pt x="986" y="69"/>
                    <a:pt x="741" y="0"/>
                  </a:cubicBezTo>
                  <a:cubicBezTo>
                    <a:pt x="696" y="63"/>
                    <a:pt x="622" y="104"/>
                    <a:pt x="538" y="104"/>
                  </a:cubicBezTo>
                  <a:cubicBezTo>
                    <a:pt x="466" y="104"/>
                    <a:pt x="401" y="73"/>
                    <a:pt x="355" y="24"/>
                  </a:cubicBezTo>
                  <a:cubicBezTo>
                    <a:pt x="147" y="113"/>
                    <a:pt x="0" y="319"/>
                    <a:pt x="0" y="561"/>
                  </a:cubicBezTo>
                  <a:cubicBezTo>
                    <a:pt x="0" y="774"/>
                    <a:pt x="115" y="959"/>
                    <a:pt x="286" y="1061"/>
                  </a:cubicBezTo>
                  <a:cubicBezTo>
                    <a:pt x="332" y="966"/>
                    <a:pt x="332" y="966"/>
                    <a:pt x="332" y="966"/>
                  </a:cubicBezTo>
                  <a:cubicBezTo>
                    <a:pt x="207" y="894"/>
                    <a:pt x="122" y="759"/>
                    <a:pt x="122" y="605"/>
                  </a:cubicBezTo>
                  <a:cubicBezTo>
                    <a:pt x="122" y="375"/>
                    <a:pt x="309" y="189"/>
                    <a:pt x="538" y="189"/>
                  </a:cubicBezTo>
                  <a:cubicBezTo>
                    <a:pt x="768" y="189"/>
                    <a:pt x="955" y="375"/>
                    <a:pt x="955" y="605"/>
                  </a:cubicBezTo>
                  <a:cubicBezTo>
                    <a:pt x="955" y="756"/>
                    <a:pt x="873" y="889"/>
                    <a:pt x="752" y="961"/>
                  </a:cubicBezTo>
                  <a:cubicBezTo>
                    <a:pt x="817" y="1094"/>
                    <a:pt x="817" y="1094"/>
                    <a:pt x="817" y="1094"/>
                  </a:cubicBezTo>
                  <a:cubicBezTo>
                    <a:pt x="1022" y="1004"/>
                    <a:pt x="1165" y="799"/>
                    <a:pt x="1165" y="561"/>
                  </a:cubicBezTo>
                  <a:close/>
                </a:path>
              </a:pathLst>
            </a:custGeom>
            <a:solidFill>
              <a:schemeClr val="accent3"/>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36" name="Group 1135"/>
          <p:cNvGrpSpPr/>
          <p:nvPr userDrawn="1"/>
        </p:nvGrpSpPr>
        <p:grpSpPr>
          <a:xfrm>
            <a:off x="4427658" y="669332"/>
            <a:ext cx="3189311" cy="1442805"/>
            <a:chOff x="3597472" y="669331"/>
            <a:chExt cx="2591315" cy="1442805"/>
          </a:xfrm>
        </p:grpSpPr>
        <p:grpSp>
          <p:nvGrpSpPr>
            <p:cNvPr id="1129" name="Group 1128"/>
            <p:cNvGrpSpPr/>
            <p:nvPr userDrawn="1"/>
          </p:nvGrpSpPr>
          <p:grpSpPr>
            <a:xfrm>
              <a:off x="3597472" y="669331"/>
              <a:ext cx="1160315" cy="1442805"/>
              <a:chOff x="-6734175" y="-8666163"/>
              <a:chExt cx="4368800" cy="5432425"/>
            </a:xfrm>
          </p:grpSpPr>
          <p:sp>
            <p:nvSpPr>
              <p:cNvPr id="1070" name="Oval 66"/>
              <p:cNvSpPr>
                <a:spLocks noChangeArrowheads="1"/>
              </p:cNvSpPr>
              <p:nvPr userDrawn="1"/>
            </p:nvSpPr>
            <p:spPr bwMode="auto">
              <a:xfrm>
                <a:off x="-5503863" y="-8666163"/>
                <a:ext cx="1574800" cy="1574800"/>
              </a:xfrm>
              <a:prstGeom prst="ellipse">
                <a:avLst/>
              </a:pr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3" name="Freeform 69"/>
              <p:cNvSpPr>
                <a:spLocks/>
              </p:cNvSpPr>
              <p:nvPr userDrawn="1"/>
            </p:nvSpPr>
            <p:spPr bwMode="auto">
              <a:xfrm>
                <a:off x="-3914775" y="-3956051"/>
                <a:ext cx="712788" cy="722313"/>
              </a:xfrm>
              <a:custGeom>
                <a:avLst/>
                <a:gdLst>
                  <a:gd name="T0" fmla="*/ 78 w 190"/>
                  <a:gd name="T1" fmla="*/ 0 h 193"/>
                  <a:gd name="T2" fmla="*/ 0 w 190"/>
                  <a:gd name="T3" fmla="*/ 60 h 193"/>
                  <a:gd name="T4" fmla="*/ 64 w 190"/>
                  <a:gd name="T5" fmla="*/ 193 h 193"/>
                  <a:gd name="T6" fmla="*/ 190 w 190"/>
                  <a:gd name="T7" fmla="*/ 117 h 193"/>
                  <a:gd name="T8" fmla="*/ 78 w 190"/>
                  <a:gd name="T9" fmla="*/ 0 h 193"/>
                </a:gdLst>
                <a:ahLst/>
                <a:cxnLst>
                  <a:cxn ang="0">
                    <a:pos x="T0" y="T1"/>
                  </a:cxn>
                  <a:cxn ang="0">
                    <a:pos x="T2" y="T3"/>
                  </a:cxn>
                  <a:cxn ang="0">
                    <a:pos x="T4" y="T5"/>
                  </a:cxn>
                  <a:cxn ang="0">
                    <a:pos x="T6" y="T7"/>
                  </a:cxn>
                  <a:cxn ang="0">
                    <a:pos x="T8" y="T9"/>
                  </a:cxn>
                </a:cxnLst>
                <a:rect l="0" t="0" r="r" b="b"/>
                <a:pathLst>
                  <a:path w="190" h="193">
                    <a:moveTo>
                      <a:pt x="78" y="0"/>
                    </a:moveTo>
                    <a:cubicBezTo>
                      <a:pt x="54" y="23"/>
                      <a:pt x="28" y="43"/>
                      <a:pt x="0" y="60"/>
                    </a:cubicBezTo>
                    <a:cubicBezTo>
                      <a:pt x="64" y="193"/>
                      <a:pt x="64" y="193"/>
                      <a:pt x="64" y="193"/>
                    </a:cubicBezTo>
                    <a:cubicBezTo>
                      <a:pt x="110" y="173"/>
                      <a:pt x="152" y="147"/>
                      <a:pt x="190" y="117"/>
                    </a:cubicBezTo>
                    <a:cubicBezTo>
                      <a:pt x="147" y="83"/>
                      <a:pt x="110" y="44"/>
                      <a:pt x="78" y="0"/>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6" name="Freeform 72"/>
              <p:cNvSpPr>
                <a:spLocks/>
              </p:cNvSpPr>
              <p:nvPr userDrawn="1"/>
            </p:nvSpPr>
            <p:spPr bwMode="auto">
              <a:xfrm>
                <a:off x="-6734175" y="-7335838"/>
                <a:ext cx="4368800" cy="3979863"/>
              </a:xfrm>
              <a:custGeom>
                <a:avLst/>
                <a:gdLst>
                  <a:gd name="T0" fmla="*/ 1065 w 1165"/>
                  <a:gd name="T1" fmla="*/ 236 h 1061"/>
                  <a:gd name="T2" fmla="*/ 942 w 1165"/>
                  <a:gd name="T3" fmla="*/ 103 h 1061"/>
                  <a:gd name="T4" fmla="*/ 740 w 1165"/>
                  <a:gd name="T5" fmla="*/ 0 h 1061"/>
                  <a:gd name="T6" fmla="*/ 538 w 1165"/>
                  <a:gd name="T7" fmla="*/ 104 h 1061"/>
                  <a:gd name="T8" fmla="*/ 355 w 1165"/>
                  <a:gd name="T9" fmla="*/ 24 h 1061"/>
                  <a:gd name="T10" fmla="*/ 0 w 1165"/>
                  <a:gd name="T11" fmla="*/ 561 h 1061"/>
                  <a:gd name="T12" fmla="*/ 285 w 1165"/>
                  <a:gd name="T13" fmla="*/ 1061 h 1061"/>
                  <a:gd name="T14" fmla="*/ 331 w 1165"/>
                  <a:gd name="T15" fmla="*/ 966 h 1061"/>
                  <a:gd name="T16" fmla="*/ 122 w 1165"/>
                  <a:gd name="T17" fmla="*/ 605 h 1061"/>
                  <a:gd name="T18" fmla="*/ 538 w 1165"/>
                  <a:gd name="T19" fmla="*/ 189 h 1061"/>
                  <a:gd name="T20" fmla="*/ 793 w 1165"/>
                  <a:gd name="T21" fmla="*/ 277 h 1061"/>
                  <a:gd name="T22" fmla="*/ 898 w 1165"/>
                  <a:gd name="T23" fmla="*/ 396 h 1061"/>
                  <a:gd name="T24" fmla="*/ 954 w 1165"/>
                  <a:gd name="T25" fmla="*/ 605 h 1061"/>
                  <a:gd name="T26" fmla="*/ 898 w 1165"/>
                  <a:gd name="T27" fmla="*/ 814 h 1061"/>
                  <a:gd name="T28" fmla="*/ 1019 w 1165"/>
                  <a:gd name="T29" fmla="*/ 945 h 1061"/>
                  <a:gd name="T30" fmla="*/ 1165 w 1165"/>
                  <a:gd name="T31" fmla="*/ 561 h 1061"/>
                  <a:gd name="T32" fmla="*/ 1065 w 1165"/>
                  <a:gd name="T33" fmla="*/ 23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1061">
                    <a:moveTo>
                      <a:pt x="1065" y="236"/>
                    </a:moveTo>
                    <a:cubicBezTo>
                      <a:pt x="1031" y="185"/>
                      <a:pt x="990" y="141"/>
                      <a:pt x="942" y="103"/>
                    </a:cubicBezTo>
                    <a:cubicBezTo>
                      <a:pt x="883" y="57"/>
                      <a:pt x="815" y="21"/>
                      <a:pt x="740" y="0"/>
                    </a:cubicBezTo>
                    <a:cubicBezTo>
                      <a:pt x="695" y="63"/>
                      <a:pt x="621"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634" y="189"/>
                      <a:pt x="723" y="222"/>
                      <a:pt x="793" y="277"/>
                    </a:cubicBezTo>
                    <a:cubicBezTo>
                      <a:pt x="835" y="310"/>
                      <a:pt x="871" y="350"/>
                      <a:pt x="898" y="396"/>
                    </a:cubicBezTo>
                    <a:cubicBezTo>
                      <a:pt x="933" y="458"/>
                      <a:pt x="954" y="529"/>
                      <a:pt x="954" y="605"/>
                    </a:cubicBezTo>
                    <a:cubicBezTo>
                      <a:pt x="954" y="681"/>
                      <a:pt x="933" y="752"/>
                      <a:pt x="898" y="814"/>
                    </a:cubicBezTo>
                    <a:cubicBezTo>
                      <a:pt x="928" y="866"/>
                      <a:pt x="970" y="911"/>
                      <a:pt x="1019" y="945"/>
                    </a:cubicBezTo>
                    <a:cubicBezTo>
                      <a:pt x="1110" y="843"/>
                      <a:pt x="1165" y="708"/>
                      <a:pt x="1165" y="561"/>
                    </a:cubicBezTo>
                    <a:cubicBezTo>
                      <a:pt x="1165" y="440"/>
                      <a:pt x="1128" y="329"/>
                      <a:pt x="1065" y="236"/>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30" name="Group 1129"/>
            <p:cNvGrpSpPr/>
            <p:nvPr userDrawn="1"/>
          </p:nvGrpSpPr>
          <p:grpSpPr>
            <a:xfrm>
              <a:off x="5028472" y="669331"/>
              <a:ext cx="1160315" cy="1442805"/>
              <a:chOff x="-1346200" y="-8666163"/>
              <a:chExt cx="4368800" cy="5432425"/>
            </a:xfrm>
            <a:solidFill>
              <a:schemeClr val="accent3"/>
            </a:solidFill>
          </p:grpSpPr>
          <p:sp>
            <p:nvSpPr>
              <p:cNvPr id="1072" name="Oval 68"/>
              <p:cNvSpPr>
                <a:spLocks noChangeArrowheads="1"/>
              </p:cNvSpPr>
              <p:nvPr userDrawn="1"/>
            </p:nvSpPr>
            <p:spPr bwMode="auto">
              <a:xfrm>
                <a:off x="-115888" y="-8666163"/>
                <a:ext cx="1574800" cy="1574800"/>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7" name="Freeform 73"/>
              <p:cNvSpPr>
                <a:spLocks/>
              </p:cNvSpPr>
              <p:nvPr userDrawn="1"/>
            </p:nvSpPr>
            <p:spPr bwMode="auto">
              <a:xfrm>
                <a:off x="-509588" y="-7335838"/>
                <a:ext cx="3532188" cy="4102100"/>
              </a:xfrm>
              <a:custGeom>
                <a:avLst/>
                <a:gdLst>
                  <a:gd name="T0" fmla="*/ 517 w 942"/>
                  <a:gd name="T1" fmla="*/ 0 h 1094"/>
                  <a:gd name="T2" fmla="*/ 315 w 942"/>
                  <a:gd name="T3" fmla="*/ 104 h 1094"/>
                  <a:gd name="T4" fmla="*/ 132 w 942"/>
                  <a:gd name="T5" fmla="*/ 24 h 1094"/>
                  <a:gd name="T6" fmla="*/ 0 w 942"/>
                  <a:gd name="T7" fmla="*/ 102 h 1094"/>
                  <a:gd name="T8" fmla="*/ 124 w 942"/>
                  <a:gd name="T9" fmla="*/ 235 h 1094"/>
                  <a:gd name="T10" fmla="*/ 315 w 942"/>
                  <a:gd name="T11" fmla="*/ 189 h 1094"/>
                  <a:gd name="T12" fmla="*/ 731 w 942"/>
                  <a:gd name="T13" fmla="*/ 605 h 1094"/>
                  <a:gd name="T14" fmla="*/ 529 w 942"/>
                  <a:gd name="T15" fmla="*/ 961 h 1094"/>
                  <a:gd name="T16" fmla="*/ 593 w 942"/>
                  <a:gd name="T17" fmla="*/ 1094 h 1094"/>
                  <a:gd name="T18" fmla="*/ 942 w 942"/>
                  <a:gd name="T19" fmla="*/ 561 h 1094"/>
                  <a:gd name="T20" fmla="*/ 517 w 942"/>
                  <a:gd name="T21"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1094">
                    <a:moveTo>
                      <a:pt x="517" y="0"/>
                    </a:moveTo>
                    <a:cubicBezTo>
                      <a:pt x="472" y="63"/>
                      <a:pt x="398" y="104"/>
                      <a:pt x="315" y="104"/>
                    </a:cubicBezTo>
                    <a:cubicBezTo>
                      <a:pt x="242" y="104"/>
                      <a:pt x="177" y="73"/>
                      <a:pt x="132" y="24"/>
                    </a:cubicBezTo>
                    <a:cubicBezTo>
                      <a:pt x="84" y="44"/>
                      <a:pt x="40" y="71"/>
                      <a:pt x="0" y="102"/>
                    </a:cubicBezTo>
                    <a:cubicBezTo>
                      <a:pt x="48" y="140"/>
                      <a:pt x="90" y="185"/>
                      <a:pt x="124" y="235"/>
                    </a:cubicBezTo>
                    <a:cubicBezTo>
                      <a:pt x="181" y="206"/>
                      <a:pt x="246" y="189"/>
                      <a:pt x="315" y="189"/>
                    </a:cubicBezTo>
                    <a:cubicBezTo>
                      <a:pt x="545" y="189"/>
                      <a:pt x="731" y="375"/>
                      <a:pt x="731" y="605"/>
                    </a:cubicBezTo>
                    <a:cubicBezTo>
                      <a:pt x="731" y="756"/>
                      <a:pt x="650" y="889"/>
                      <a:pt x="529" y="961"/>
                    </a:cubicBezTo>
                    <a:cubicBezTo>
                      <a:pt x="593" y="1094"/>
                      <a:pt x="593" y="1094"/>
                      <a:pt x="593" y="1094"/>
                    </a:cubicBezTo>
                    <a:cubicBezTo>
                      <a:pt x="798" y="1004"/>
                      <a:pt x="942" y="799"/>
                      <a:pt x="942" y="561"/>
                    </a:cubicBezTo>
                    <a:cubicBezTo>
                      <a:pt x="942" y="294"/>
                      <a:pt x="762" y="69"/>
                      <a:pt x="517" y="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8" name="Freeform 74"/>
              <p:cNvSpPr>
                <a:spLocks/>
              </p:cNvSpPr>
              <p:nvPr userDrawn="1"/>
            </p:nvSpPr>
            <p:spPr bwMode="auto">
              <a:xfrm>
                <a:off x="-1346200" y="-6300788"/>
                <a:ext cx="1241425" cy="2944813"/>
              </a:xfrm>
              <a:custGeom>
                <a:avLst/>
                <a:gdLst>
                  <a:gd name="T0" fmla="*/ 301 w 331"/>
                  <a:gd name="T1" fmla="*/ 670 h 785"/>
                  <a:gd name="T2" fmla="*/ 179 w 331"/>
                  <a:gd name="T3" fmla="*/ 539 h 785"/>
                  <a:gd name="T4" fmla="*/ 122 w 331"/>
                  <a:gd name="T5" fmla="*/ 329 h 785"/>
                  <a:gd name="T6" fmla="*/ 179 w 331"/>
                  <a:gd name="T7" fmla="*/ 119 h 785"/>
                  <a:gd name="T8" fmla="*/ 74 w 331"/>
                  <a:gd name="T9" fmla="*/ 0 h 785"/>
                  <a:gd name="T10" fmla="*/ 0 w 331"/>
                  <a:gd name="T11" fmla="*/ 285 h 785"/>
                  <a:gd name="T12" fmla="*/ 111 w 331"/>
                  <a:gd name="T13" fmla="*/ 626 h 785"/>
                  <a:gd name="T14" fmla="*/ 223 w 331"/>
                  <a:gd name="T15" fmla="*/ 743 h 785"/>
                  <a:gd name="T16" fmla="*/ 285 w 331"/>
                  <a:gd name="T17" fmla="*/ 785 h 785"/>
                  <a:gd name="T18" fmla="*/ 331 w 331"/>
                  <a:gd name="T19" fmla="*/ 690 h 785"/>
                  <a:gd name="T20" fmla="*/ 301 w 331"/>
                  <a:gd name="T21" fmla="*/ 67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785">
                    <a:moveTo>
                      <a:pt x="301" y="670"/>
                    </a:moveTo>
                    <a:cubicBezTo>
                      <a:pt x="251" y="636"/>
                      <a:pt x="210" y="591"/>
                      <a:pt x="179" y="539"/>
                    </a:cubicBezTo>
                    <a:cubicBezTo>
                      <a:pt x="143" y="478"/>
                      <a:pt x="122" y="406"/>
                      <a:pt x="122" y="329"/>
                    </a:cubicBezTo>
                    <a:cubicBezTo>
                      <a:pt x="122" y="252"/>
                      <a:pt x="143" y="180"/>
                      <a:pt x="179" y="119"/>
                    </a:cubicBezTo>
                    <a:cubicBezTo>
                      <a:pt x="152" y="73"/>
                      <a:pt x="116" y="32"/>
                      <a:pt x="74" y="0"/>
                    </a:cubicBezTo>
                    <a:cubicBezTo>
                      <a:pt x="27" y="84"/>
                      <a:pt x="0" y="181"/>
                      <a:pt x="0" y="285"/>
                    </a:cubicBezTo>
                    <a:cubicBezTo>
                      <a:pt x="0" y="412"/>
                      <a:pt x="41" y="530"/>
                      <a:pt x="111" y="626"/>
                    </a:cubicBezTo>
                    <a:cubicBezTo>
                      <a:pt x="143" y="670"/>
                      <a:pt x="181" y="709"/>
                      <a:pt x="223" y="743"/>
                    </a:cubicBezTo>
                    <a:cubicBezTo>
                      <a:pt x="243" y="758"/>
                      <a:pt x="264" y="772"/>
                      <a:pt x="285" y="785"/>
                    </a:cubicBezTo>
                    <a:cubicBezTo>
                      <a:pt x="331" y="690"/>
                      <a:pt x="331" y="690"/>
                      <a:pt x="331" y="690"/>
                    </a:cubicBezTo>
                    <a:cubicBezTo>
                      <a:pt x="321" y="684"/>
                      <a:pt x="311" y="677"/>
                      <a:pt x="301" y="67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28" name="Group 1127"/>
            <p:cNvGrpSpPr/>
            <p:nvPr userDrawn="1"/>
          </p:nvGrpSpPr>
          <p:grpSpPr>
            <a:xfrm>
              <a:off x="4313393" y="669331"/>
              <a:ext cx="1160315" cy="1442805"/>
              <a:chOff x="-4038600" y="-8666163"/>
              <a:chExt cx="4368800" cy="5432425"/>
            </a:xfrm>
            <a:solidFill>
              <a:schemeClr val="accent2"/>
            </a:solidFill>
          </p:grpSpPr>
          <p:sp>
            <p:nvSpPr>
              <p:cNvPr id="1071" name="Oval 67"/>
              <p:cNvSpPr>
                <a:spLocks noChangeArrowheads="1"/>
              </p:cNvSpPr>
              <p:nvPr userDrawn="1"/>
            </p:nvSpPr>
            <p:spPr bwMode="auto">
              <a:xfrm>
                <a:off x="-2805113" y="-8666163"/>
                <a:ext cx="1571625" cy="1574800"/>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4" name="Freeform 70"/>
              <p:cNvSpPr>
                <a:spLocks/>
              </p:cNvSpPr>
              <p:nvPr userDrawn="1"/>
            </p:nvSpPr>
            <p:spPr bwMode="auto">
              <a:xfrm>
                <a:off x="-1219200" y="-3952876"/>
                <a:ext cx="709613" cy="719138"/>
              </a:xfrm>
              <a:custGeom>
                <a:avLst/>
                <a:gdLst>
                  <a:gd name="T0" fmla="*/ 77 w 189"/>
                  <a:gd name="T1" fmla="*/ 0 h 192"/>
                  <a:gd name="T2" fmla="*/ 0 w 189"/>
                  <a:gd name="T3" fmla="*/ 59 h 192"/>
                  <a:gd name="T4" fmla="*/ 65 w 189"/>
                  <a:gd name="T5" fmla="*/ 192 h 192"/>
                  <a:gd name="T6" fmla="*/ 189 w 189"/>
                  <a:gd name="T7" fmla="*/ 117 h 192"/>
                  <a:gd name="T8" fmla="*/ 77 w 189"/>
                  <a:gd name="T9" fmla="*/ 0 h 192"/>
                </a:gdLst>
                <a:ahLst/>
                <a:cxnLst>
                  <a:cxn ang="0">
                    <a:pos x="T0" y="T1"/>
                  </a:cxn>
                  <a:cxn ang="0">
                    <a:pos x="T2" y="T3"/>
                  </a:cxn>
                  <a:cxn ang="0">
                    <a:pos x="T4" y="T5"/>
                  </a:cxn>
                  <a:cxn ang="0">
                    <a:pos x="T6" y="T7"/>
                  </a:cxn>
                  <a:cxn ang="0">
                    <a:pos x="T8" y="T9"/>
                  </a:cxn>
                </a:cxnLst>
                <a:rect l="0" t="0" r="r" b="b"/>
                <a:pathLst>
                  <a:path w="189" h="192">
                    <a:moveTo>
                      <a:pt x="77" y="0"/>
                    </a:moveTo>
                    <a:cubicBezTo>
                      <a:pt x="54" y="22"/>
                      <a:pt x="28" y="43"/>
                      <a:pt x="0" y="59"/>
                    </a:cubicBezTo>
                    <a:cubicBezTo>
                      <a:pt x="65" y="192"/>
                      <a:pt x="65" y="192"/>
                      <a:pt x="65" y="192"/>
                    </a:cubicBezTo>
                    <a:cubicBezTo>
                      <a:pt x="110" y="172"/>
                      <a:pt x="151" y="146"/>
                      <a:pt x="189" y="117"/>
                    </a:cubicBezTo>
                    <a:cubicBezTo>
                      <a:pt x="147" y="83"/>
                      <a:pt x="109" y="44"/>
                      <a:pt x="77" y="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5" name="Freeform 71"/>
              <p:cNvSpPr>
                <a:spLocks/>
              </p:cNvSpPr>
              <p:nvPr userDrawn="1"/>
            </p:nvSpPr>
            <p:spPr bwMode="auto">
              <a:xfrm>
                <a:off x="-4038600" y="-6296026"/>
                <a:ext cx="1244600" cy="2940050"/>
              </a:xfrm>
              <a:custGeom>
                <a:avLst/>
                <a:gdLst>
                  <a:gd name="T0" fmla="*/ 300 w 332"/>
                  <a:gd name="T1" fmla="*/ 668 h 784"/>
                  <a:gd name="T2" fmla="*/ 179 w 332"/>
                  <a:gd name="T3" fmla="*/ 537 h 784"/>
                  <a:gd name="T4" fmla="*/ 122 w 332"/>
                  <a:gd name="T5" fmla="*/ 328 h 784"/>
                  <a:gd name="T6" fmla="*/ 179 w 332"/>
                  <a:gd name="T7" fmla="*/ 119 h 784"/>
                  <a:gd name="T8" fmla="*/ 74 w 332"/>
                  <a:gd name="T9" fmla="*/ 0 h 784"/>
                  <a:gd name="T10" fmla="*/ 0 w 332"/>
                  <a:gd name="T11" fmla="*/ 284 h 784"/>
                  <a:gd name="T12" fmla="*/ 111 w 332"/>
                  <a:gd name="T13" fmla="*/ 624 h 784"/>
                  <a:gd name="T14" fmla="*/ 223 w 332"/>
                  <a:gd name="T15" fmla="*/ 741 h 784"/>
                  <a:gd name="T16" fmla="*/ 286 w 332"/>
                  <a:gd name="T17" fmla="*/ 784 h 784"/>
                  <a:gd name="T18" fmla="*/ 332 w 332"/>
                  <a:gd name="T19" fmla="*/ 689 h 784"/>
                  <a:gd name="T20" fmla="*/ 300 w 332"/>
                  <a:gd name="T21" fmla="*/ 6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784">
                    <a:moveTo>
                      <a:pt x="300" y="668"/>
                    </a:moveTo>
                    <a:cubicBezTo>
                      <a:pt x="251" y="634"/>
                      <a:pt x="209" y="589"/>
                      <a:pt x="179" y="537"/>
                    </a:cubicBezTo>
                    <a:cubicBezTo>
                      <a:pt x="143" y="475"/>
                      <a:pt x="122" y="404"/>
                      <a:pt x="122" y="328"/>
                    </a:cubicBezTo>
                    <a:cubicBezTo>
                      <a:pt x="122" y="252"/>
                      <a:pt x="143" y="181"/>
                      <a:pt x="179" y="119"/>
                    </a:cubicBezTo>
                    <a:cubicBezTo>
                      <a:pt x="152" y="73"/>
                      <a:pt x="116" y="33"/>
                      <a:pt x="74" y="0"/>
                    </a:cubicBezTo>
                    <a:cubicBezTo>
                      <a:pt x="27" y="84"/>
                      <a:pt x="0" y="180"/>
                      <a:pt x="0" y="284"/>
                    </a:cubicBezTo>
                    <a:cubicBezTo>
                      <a:pt x="0" y="411"/>
                      <a:pt x="41" y="528"/>
                      <a:pt x="111" y="624"/>
                    </a:cubicBezTo>
                    <a:cubicBezTo>
                      <a:pt x="143" y="668"/>
                      <a:pt x="180" y="707"/>
                      <a:pt x="223" y="741"/>
                    </a:cubicBezTo>
                    <a:cubicBezTo>
                      <a:pt x="243" y="756"/>
                      <a:pt x="264" y="771"/>
                      <a:pt x="286" y="784"/>
                    </a:cubicBezTo>
                    <a:cubicBezTo>
                      <a:pt x="332" y="689"/>
                      <a:pt x="332" y="689"/>
                      <a:pt x="332" y="689"/>
                    </a:cubicBezTo>
                    <a:cubicBezTo>
                      <a:pt x="321" y="682"/>
                      <a:pt x="310" y="676"/>
                      <a:pt x="300" y="668"/>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9" name="Freeform 75"/>
              <p:cNvSpPr>
                <a:spLocks/>
              </p:cNvSpPr>
              <p:nvPr userDrawn="1"/>
            </p:nvSpPr>
            <p:spPr bwMode="auto">
              <a:xfrm>
                <a:off x="-3201988" y="-7335838"/>
                <a:ext cx="3532188" cy="3548063"/>
              </a:xfrm>
              <a:custGeom>
                <a:avLst/>
                <a:gdLst>
                  <a:gd name="T0" fmla="*/ 842 w 942"/>
                  <a:gd name="T1" fmla="*/ 235 h 946"/>
                  <a:gd name="T2" fmla="*/ 718 w 942"/>
                  <a:gd name="T3" fmla="*/ 102 h 946"/>
                  <a:gd name="T4" fmla="*/ 518 w 942"/>
                  <a:gd name="T5" fmla="*/ 0 h 946"/>
                  <a:gd name="T6" fmla="*/ 315 w 942"/>
                  <a:gd name="T7" fmla="*/ 104 h 946"/>
                  <a:gd name="T8" fmla="*/ 132 w 942"/>
                  <a:gd name="T9" fmla="*/ 24 h 946"/>
                  <a:gd name="T10" fmla="*/ 0 w 942"/>
                  <a:gd name="T11" fmla="*/ 103 h 946"/>
                  <a:gd name="T12" fmla="*/ 123 w 942"/>
                  <a:gd name="T13" fmla="*/ 236 h 946"/>
                  <a:gd name="T14" fmla="*/ 315 w 942"/>
                  <a:gd name="T15" fmla="*/ 189 h 946"/>
                  <a:gd name="T16" fmla="*/ 569 w 942"/>
                  <a:gd name="T17" fmla="*/ 276 h 946"/>
                  <a:gd name="T18" fmla="*/ 674 w 942"/>
                  <a:gd name="T19" fmla="*/ 395 h 946"/>
                  <a:gd name="T20" fmla="*/ 731 w 942"/>
                  <a:gd name="T21" fmla="*/ 605 h 946"/>
                  <a:gd name="T22" fmla="*/ 674 w 942"/>
                  <a:gd name="T23" fmla="*/ 815 h 946"/>
                  <a:gd name="T24" fmla="*/ 796 w 942"/>
                  <a:gd name="T25" fmla="*/ 946 h 946"/>
                  <a:gd name="T26" fmla="*/ 942 w 942"/>
                  <a:gd name="T27" fmla="*/ 561 h 946"/>
                  <a:gd name="T28" fmla="*/ 842 w 942"/>
                  <a:gd name="T29" fmla="*/ 235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946">
                    <a:moveTo>
                      <a:pt x="842" y="235"/>
                    </a:moveTo>
                    <a:cubicBezTo>
                      <a:pt x="808" y="185"/>
                      <a:pt x="766" y="140"/>
                      <a:pt x="718" y="102"/>
                    </a:cubicBezTo>
                    <a:cubicBezTo>
                      <a:pt x="659" y="56"/>
                      <a:pt x="592" y="21"/>
                      <a:pt x="518" y="0"/>
                    </a:cubicBezTo>
                    <a:cubicBezTo>
                      <a:pt x="473" y="63"/>
                      <a:pt x="399" y="104"/>
                      <a:pt x="315" y="104"/>
                    </a:cubicBezTo>
                    <a:cubicBezTo>
                      <a:pt x="243" y="104"/>
                      <a:pt x="178" y="73"/>
                      <a:pt x="132" y="24"/>
                    </a:cubicBezTo>
                    <a:cubicBezTo>
                      <a:pt x="85" y="44"/>
                      <a:pt x="40" y="71"/>
                      <a:pt x="0" y="103"/>
                    </a:cubicBezTo>
                    <a:cubicBezTo>
                      <a:pt x="48" y="141"/>
                      <a:pt x="89" y="185"/>
                      <a:pt x="123" y="236"/>
                    </a:cubicBezTo>
                    <a:cubicBezTo>
                      <a:pt x="181" y="206"/>
                      <a:pt x="246" y="189"/>
                      <a:pt x="315" y="189"/>
                    </a:cubicBezTo>
                    <a:cubicBezTo>
                      <a:pt x="411" y="189"/>
                      <a:pt x="499" y="221"/>
                      <a:pt x="569" y="276"/>
                    </a:cubicBezTo>
                    <a:cubicBezTo>
                      <a:pt x="611" y="308"/>
                      <a:pt x="647" y="349"/>
                      <a:pt x="674" y="395"/>
                    </a:cubicBezTo>
                    <a:cubicBezTo>
                      <a:pt x="710" y="456"/>
                      <a:pt x="731" y="528"/>
                      <a:pt x="731" y="605"/>
                    </a:cubicBezTo>
                    <a:cubicBezTo>
                      <a:pt x="731" y="682"/>
                      <a:pt x="710" y="754"/>
                      <a:pt x="674" y="815"/>
                    </a:cubicBezTo>
                    <a:cubicBezTo>
                      <a:pt x="705" y="867"/>
                      <a:pt x="746" y="912"/>
                      <a:pt x="796" y="946"/>
                    </a:cubicBezTo>
                    <a:cubicBezTo>
                      <a:pt x="887" y="844"/>
                      <a:pt x="942" y="709"/>
                      <a:pt x="942" y="561"/>
                    </a:cubicBezTo>
                    <a:cubicBezTo>
                      <a:pt x="942" y="440"/>
                      <a:pt x="905" y="328"/>
                      <a:pt x="842" y="235"/>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grpSp>
        <p:nvGrpSpPr>
          <p:cNvPr id="1127" name="Group 1126"/>
          <p:cNvGrpSpPr/>
          <p:nvPr userDrawn="1"/>
        </p:nvGrpSpPr>
        <p:grpSpPr>
          <a:xfrm>
            <a:off x="4302598" y="2422875"/>
            <a:ext cx="3586807" cy="524925"/>
            <a:chOff x="-7116763" y="-2063751"/>
            <a:chExt cx="10972801" cy="1976438"/>
          </a:xfrm>
          <a:solidFill>
            <a:schemeClr val="tx1"/>
          </a:solidFill>
        </p:grpSpPr>
        <p:sp>
          <p:nvSpPr>
            <p:cNvPr id="1087" name="Freeform 82"/>
            <p:cNvSpPr>
              <a:spLocks noEditPoints="1"/>
            </p:cNvSpPr>
            <p:nvPr userDrawn="1"/>
          </p:nvSpPr>
          <p:spPr bwMode="auto">
            <a:xfrm>
              <a:off x="-7045325" y="-2039938"/>
              <a:ext cx="520700" cy="873125"/>
            </a:xfrm>
            <a:custGeom>
              <a:avLst/>
              <a:gdLst>
                <a:gd name="T0" fmla="*/ 0 w 139"/>
                <a:gd name="T1" fmla="*/ 0 h 233"/>
                <a:gd name="T2" fmla="*/ 45 w 139"/>
                <a:gd name="T3" fmla="*/ 0 h 233"/>
                <a:gd name="T4" fmla="*/ 88 w 139"/>
                <a:gd name="T5" fmla="*/ 7 h 233"/>
                <a:gd name="T6" fmla="*/ 112 w 139"/>
                <a:gd name="T7" fmla="*/ 27 h 233"/>
                <a:gd name="T8" fmla="*/ 120 w 139"/>
                <a:gd name="T9" fmla="*/ 57 h 233"/>
                <a:gd name="T10" fmla="*/ 113 w 139"/>
                <a:gd name="T11" fmla="*/ 85 h 233"/>
                <a:gd name="T12" fmla="*/ 90 w 139"/>
                <a:gd name="T13" fmla="*/ 106 h 233"/>
                <a:gd name="T14" fmla="*/ 118 w 139"/>
                <a:gd name="T15" fmla="*/ 120 h 233"/>
                <a:gd name="T16" fmla="*/ 134 w 139"/>
                <a:gd name="T17" fmla="*/ 140 h 233"/>
                <a:gd name="T18" fmla="*/ 139 w 139"/>
                <a:gd name="T19" fmla="*/ 166 h 233"/>
                <a:gd name="T20" fmla="*/ 119 w 139"/>
                <a:gd name="T21" fmla="*/ 213 h 233"/>
                <a:gd name="T22" fmla="*/ 64 w 139"/>
                <a:gd name="T23" fmla="*/ 233 h 233"/>
                <a:gd name="T24" fmla="*/ 0 w 139"/>
                <a:gd name="T25" fmla="*/ 233 h 233"/>
                <a:gd name="T26" fmla="*/ 0 w 139"/>
                <a:gd name="T27" fmla="*/ 0 h 233"/>
                <a:gd name="T28" fmla="*/ 22 w 139"/>
                <a:gd name="T29" fmla="*/ 23 h 233"/>
                <a:gd name="T30" fmla="*/ 22 w 139"/>
                <a:gd name="T31" fmla="*/ 97 h 233"/>
                <a:gd name="T32" fmla="*/ 36 w 139"/>
                <a:gd name="T33" fmla="*/ 97 h 233"/>
                <a:gd name="T34" fmla="*/ 71 w 139"/>
                <a:gd name="T35" fmla="*/ 93 h 233"/>
                <a:gd name="T36" fmla="*/ 89 w 139"/>
                <a:gd name="T37" fmla="*/ 79 h 233"/>
                <a:gd name="T38" fmla="*/ 96 w 139"/>
                <a:gd name="T39" fmla="*/ 57 h 233"/>
                <a:gd name="T40" fmla="*/ 85 w 139"/>
                <a:gd name="T41" fmla="*/ 32 h 233"/>
                <a:gd name="T42" fmla="*/ 49 w 139"/>
                <a:gd name="T43" fmla="*/ 23 h 233"/>
                <a:gd name="T44" fmla="*/ 22 w 139"/>
                <a:gd name="T45" fmla="*/ 23 h 233"/>
                <a:gd name="T46" fmla="*/ 22 w 139"/>
                <a:gd name="T47" fmla="*/ 121 h 233"/>
                <a:gd name="T48" fmla="*/ 22 w 139"/>
                <a:gd name="T49" fmla="*/ 210 h 233"/>
                <a:gd name="T50" fmla="*/ 51 w 139"/>
                <a:gd name="T51" fmla="*/ 210 h 233"/>
                <a:gd name="T52" fmla="*/ 89 w 139"/>
                <a:gd name="T53" fmla="*/ 205 h 233"/>
                <a:gd name="T54" fmla="*/ 108 w 139"/>
                <a:gd name="T55" fmla="*/ 189 h 233"/>
                <a:gd name="T56" fmla="*/ 115 w 139"/>
                <a:gd name="T57" fmla="*/ 167 h 233"/>
                <a:gd name="T58" fmla="*/ 105 w 139"/>
                <a:gd name="T59" fmla="*/ 139 h 233"/>
                <a:gd name="T60" fmla="*/ 77 w 139"/>
                <a:gd name="T61" fmla="*/ 124 h 233"/>
                <a:gd name="T62" fmla="*/ 36 w 139"/>
                <a:gd name="T63" fmla="*/ 121 h 233"/>
                <a:gd name="T64" fmla="*/ 22 w 139"/>
                <a:gd name="T65" fmla="*/ 12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33">
                  <a:moveTo>
                    <a:pt x="0" y="0"/>
                  </a:moveTo>
                  <a:cubicBezTo>
                    <a:pt x="45" y="0"/>
                    <a:pt x="45" y="0"/>
                    <a:pt x="45" y="0"/>
                  </a:cubicBezTo>
                  <a:cubicBezTo>
                    <a:pt x="64" y="0"/>
                    <a:pt x="78" y="2"/>
                    <a:pt x="88" y="7"/>
                  </a:cubicBezTo>
                  <a:cubicBezTo>
                    <a:pt x="98" y="11"/>
                    <a:pt x="106" y="18"/>
                    <a:pt x="112" y="27"/>
                  </a:cubicBezTo>
                  <a:cubicBezTo>
                    <a:pt x="117" y="36"/>
                    <a:pt x="120" y="46"/>
                    <a:pt x="120" y="57"/>
                  </a:cubicBezTo>
                  <a:cubicBezTo>
                    <a:pt x="120" y="67"/>
                    <a:pt x="118" y="77"/>
                    <a:pt x="113" y="85"/>
                  </a:cubicBezTo>
                  <a:cubicBezTo>
                    <a:pt x="108" y="94"/>
                    <a:pt x="100" y="101"/>
                    <a:pt x="90" y="106"/>
                  </a:cubicBezTo>
                  <a:cubicBezTo>
                    <a:pt x="103" y="110"/>
                    <a:pt x="112" y="115"/>
                    <a:pt x="118" y="120"/>
                  </a:cubicBezTo>
                  <a:cubicBezTo>
                    <a:pt x="125" y="126"/>
                    <a:pt x="130" y="133"/>
                    <a:pt x="134" y="140"/>
                  </a:cubicBezTo>
                  <a:cubicBezTo>
                    <a:pt x="137" y="148"/>
                    <a:pt x="139" y="157"/>
                    <a:pt x="139" y="166"/>
                  </a:cubicBezTo>
                  <a:cubicBezTo>
                    <a:pt x="139" y="185"/>
                    <a:pt x="132" y="201"/>
                    <a:pt x="119" y="213"/>
                  </a:cubicBezTo>
                  <a:cubicBezTo>
                    <a:pt x="105" y="226"/>
                    <a:pt x="87" y="233"/>
                    <a:pt x="64" y="233"/>
                  </a:cubicBezTo>
                  <a:cubicBezTo>
                    <a:pt x="0" y="233"/>
                    <a:pt x="0" y="233"/>
                    <a:pt x="0" y="233"/>
                  </a:cubicBezTo>
                  <a:lnTo>
                    <a:pt x="0" y="0"/>
                  </a:lnTo>
                  <a:close/>
                  <a:moveTo>
                    <a:pt x="22" y="23"/>
                  </a:moveTo>
                  <a:cubicBezTo>
                    <a:pt x="22" y="97"/>
                    <a:pt x="22" y="97"/>
                    <a:pt x="22" y="97"/>
                  </a:cubicBezTo>
                  <a:cubicBezTo>
                    <a:pt x="36" y="97"/>
                    <a:pt x="36" y="97"/>
                    <a:pt x="36" y="97"/>
                  </a:cubicBezTo>
                  <a:cubicBezTo>
                    <a:pt x="52" y="97"/>
                    <a:pt x="64" y="96"/>
                    <a:pt x="71" y="93"/>
                  </a:cubicBezTo>
                  <a:cubicBezTo>
                    <a:pt x="79" y="90"/>
                    <a:pt x="85" y="85"/>
                    <a:pt x="89" y="79"/>
                  </a:cubicBezTo>
                  <a:cubicBezTo>
                    <a:pt x="94" y="72"/>
                    <a:pt x="96" y="65"/>
                    <a:pt x="96" y="57"/>
                  </a:cubicBezTo>
                  <a:cubicBezTo>
                    <a:pt x="96" y="46"/>
                    <a:pt x="92" y="38"/>
                    <a:pt x="85" y="32"/>
                  </a:cubicBezTo>
                  <a:cubicBezTo>
                    <a:pt x="78" y="26"/>
                    <a:pt x="66" y="23"/>
                    <a:pt x="49" y="23"/>
                  </a:cubicBezTo>
                  <a:lnTo>
                    <a:pt x="22" y="23"/>
                  </a:lnTo>
                  <a:close/>
                  <a:moveTo>
                    <a:pt x="22" y="121"/>
                  </a:moveTo>
                  <a:cubicBezTo>
                    <a:pt x="22" y="210"/>
                    <a:pt x="22" y="210"/>
                    <a:pt x="22" y="210"/>
                  </a:cubicBezTo>
                  <a:cubicBezTo>
                    <a:pt x="51" y="210"/>
                    <a:pt x="51" y="210"/>
                    <a:pt x="51" y="210"/>
                  </a:cubicBezTo>
                  <a:cubicBezTo>
                    <a:pt x="68" y="210"/>
                    <a:pt x="81" y="208"/>
                    <a:pt x="89" y="205"/>
                  </a:cubicBezTo>
                  <a:cubicBezTo>
                    <a:pt x="97" y="202"/>
                    <a:pt x="103" y="197"/>
                    <a:pt x="108" y="189"/>
                  </a:cubicBezTo>
                  <a:cubicBezTo>
                    <a:pt x="113" y="182"/>
                    <a:pt x="115" y="175"/>
                    <a:pt x="115" y="167"/>
                  </a:cubicBezTo>
                  <a:cubicBezTo>
                    <a:pt x="115" y="156"/>
                    <a:pt x="112" y="147"/>
                    <a:pt x="105" y="139"/>
                  </a:cubicBezTo>
                  <a:cubicBezTo>
                    <a:pt x="98" y="132"/>
                    <a:pt x="89" y="126"/>
                    <a:pt x="77" y="124"/>
                  </a:cubicBezTo>
                  <a:cubicBezTo>
                    <a:pt x="69" y="122"/>
                    <a:pt x="55" y="121"/>
                    <a:pt x="36" y="121"/>
                  </a:cubicBezTo>
                  <a:lnTo>
                    <a:pt x="22"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8" name="Freeform 83"/>
            <p:cNvSpPr>
              <a:spLocks/>
            </p:cNvSpPr>
            <p:nvPr userDrawn="1"/>
          </p:nvSpPr>
          <p:spPr bwMode="auto">
            <a:xfrm>
              <a:off x="-6348413" y="-2039938"/>
              <a:ext cx="577850" cy="895350"/>
            </a:xfrm>
            <a:custGeom>
              <a:avLst/>
              <a:gdLst>
                <a:gd name="T0" fmla="*/ 0 w 154"/>
                <a:gd name="T1" fmla="*/ 0 h 239"/>
                <a:gd name="T2" fmla="*/ 23 w 154"/>
                <a:gd name="T3" fmla="*/ 0 h 239"/>
                <a:gd name="T4" fmla="*/ 23 w 154"/>
                <a:gd name="T5" fmla="*/ 141 h 239"/>
                <a:gd name="T6" fmla="*/ 24 w 154"/>
                <a:gd name="T7" fmla="*/ 172 h 239"/>
                <a:gd name="T8" fmla="*/ 32 w 154"/>
                <a:gd name="T9" fmla="*/ 195 h 239"/>
                <a:gd name="T10" fmla="*/ 52 w 154"/>
                <a:gd name="T11" fmla="*/ 210 h 239"/>
                <a:gd name="T12" fmla="*/ 78 w 154"/>
                <a:gd name="T13" fmla="*/ 217 h 239"/>
                <a:gd name="T14" fmla="*/ 100 w 154"/>
                <a:gd name="T15" fmla="*/ 212 h 239"/>
                <a:gd name="T16" fmla="*/ 118 w 154"/>
                <a:gd name="T17" fmla="*/ 198 h 239"/>
                <a:gd name="T18" fmla="*/ 129 w 154"/>
                <a:gd name="T19" fmla="*/ 177 h 239"/>
                <a:gd name="T20" fmla="*/ 131 w 154"/>
                <a:gd name="T21" fmla="*/ 141 h 239"/>
                <a:gd name="T22" fmla="*/ 131 w 154"/>
                <a:gd name="T23" fmla="*/ 0 h 239"/>
                <a:gd name="T24" fmla="*/ 154 w 154"/>
                <a:gd name="T25" fmla="*/ 0 h 239"/>
                <a:gd name="T26" fmla="*/ 154 w 154"/>
                <a:gd name="T27" fmla="*/ 141 h 239"/>
                <a:gd name="T28" fmla="*/ 148 w 154"/>
                <a:gd name="T29" fmla="*/ 191 h 239"/>
                <a:gd name="T30" fmla="*/ 124 w 154"/>
                <a:gd name="T31" fmla="*/ 224 h 239"/>
                <a:gd name="T32" fmla="*/ 79 w 154"/>
                <a:gd name="T33" fmla="*/ 239 h 239"/>
                <a:gd name="T34" fmla="*/ 31 w 154"/>
                <a:gd name="T35" fmla="*/ 225 h 239"/>
                <a:gd name="T36" fmla="*/ 4 w 154"/>
                <a:gd name="T37" fmla="*/ 190 h 239"/>
                <a:gd name="T38" fmla="*/ 0 w 154"/>
                <a:gd name="T39" fmla="*/ 141 h 239"/>
                <a:gd name="T40" fmla="*/ 0 w 154"/>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39">
                  <a:moveTo>
                    <a:pt x="0" y="0"/>
                  </a:moveTo>
                  <a:cubicBezTo>
                    <a:pt x="23" y="0"/>
                    <a:pt x="23" y="0"/>
                    <a:pt x="23" y="0"/>
                  </a:cubicBezTo>
                  <a:cubicBezTo>
                    <a:pt x="23" y="141"/>
                    <a:pt x="23" y="141"/>
                    <a:pt x="23" y="141"/>
                  </a:cubicBezTo>
                  <a:cubicBezTo>
                    <a:pt x="23" y="157"/>
                    <a:pt x="24" y="168"/>
                    <a:pt x="24" y="172"/>
                  </a:cubicBezTo>
                  <a:cubicBezTo>
                    <a:pt x="25" y="181"/>
                    <a:pt x="28" y="189"/>
                    <a:pt x="32" y="195"/>
                  </a:cubicBezTo>
                  <a:cubicBezTo>
                    <a:pt x="36" y="201"/>
                    <a:pt x="43" y="206"/>
                    <a:pt x="52" y="210"/>
                  </a:cubicBezTo>
                  <a:cubicBezTo>
                    <a:pt x="60" y="214"/>
                    <a:pt x="69" y="217"/>
                    <a:pt x="78" y="217"/>
                  </a:cubicBezTo>
                  <a:cubicBezTo>
                    <a:pt x="86" y="217"/>
                    <a:pt x="93" y="215"/>
                    <a:pt x="100" y="212"/>
                  </a:cubicBezTo>
                  <a:cubicBezTo>
                    <a:pt x="107" y="208"/>
                    <a:pt x="113" y="204"/>
                    <a:pt x="118" y="198"/>
                  </a:cubicBezTo>
                  <a:cubicBezTo>
                    <a:pt x="123" y="192"/>
                    <a:pt x="126" y="185"/>
                    <a:pt x="129" y="177"/>
                  </a:cubicBezTo>
                  <a:cubicBezTo>
                    <a:pt x="130" y="171"/>
                    <a:pt x="131" y="159"/>
                    <a:pt x="131" y="141"/>
                  </a:cubicBezTo>
                  <a:cubicBezTo>
                    <a:pt x="131" y="0"/>
                    <a:pt x="131" y="0"/>
                    <a:pt x="131" y="0"/>
                  </a:cubicBezTo>
                  <a:cubicBezTo>
                    <a:pt x="154" y="0"/>
                    <a:pt x="154" y="0"/>
                    <a:pt x="154" y="0"/>
                  </a:cubicBezTo>
                  <a:cubicBezTo>
                    <a:pt x="154" y="141"/>
                    <a:pt x="154" y="141"/>
                    <a:pt x="154" y="141"/>
                  </a:cubicBezTo>
                  <a:cubicBezTo>
                    <a:pt x="154" y="161"/>
                    <a:pt x="152" y="178"/>
                    <a:pt x="148" y="191"/>
                  </a:cubicBezTo>
                  <a:cubicBezTo>
                    <a:pt x="144" y="204"/>
                    <a:pt x="136" y="215"/>
                    <a:pt x="124" y="224"/>
                  </a:cubicBezTo>
                  <a:cubicBezTo>
                    <a:pt x="112" y="234"/>
                    <a:pt x="97" y="239"/>
                    <a:pt x="79" y="239"/>
                  </a:cubicBezTo>
                  <a:cubicBezTo>
                    <a:pt x="61" y="239"/>
                    <a:pt x="45" y="234"/>
                    <a:pt x="31" y="225"/>
                  </a:cubicBezTo>
                  <a:cubicBezTo>
                    <a:pt x="18" y="216"/>
                    <a:pt x="9" y="204"/>
                    <a:pt x="4" y="190"/>
                  </a:cubicBezTo>
                  <a:cubicBezTo>
                    <a:pt x="1" y="181"/>
                    <a:pt x="0" y="164"/>
                    <a:pt x="0" y="14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9" name="Freeform 84"/>
            <p:cNvSpPr>
              <a:spLocks/>
            </p:cNvSpPr>
            <p:nvPr userDrawn="1"/>
          </p:nvSpPr>
          <p:spPr bwMode="auto">
            <a:xfrm>
              <a:off x="-5646738" y="-2063751"/>
              <a:ext cx="512763" cy="919163"/>
            </a:xfrm>
            <a:custGeom>
              <a:avLst/>
              <a:gdLst>
                <a:gd name="T0" fmla="*/ 0 w 137"/>
                <a:gd name="T1" fmla="*/ 195 h 245"/>
                <a:gd name="T2" fmla="*/ 20 w 137"/>
                <a:gd name="T3" fmla="*/ 184 h 245"/>
                <a:gd name="T4" fmla="*/ 69 w 137"/>
                <a:gd name="T5" fmla="*/ 222 h 245"/>
                <a:gd name="T6" fmla="*/ 91 w 137"/>
                <a:gd name="T7" fmla="*/ 217 h 245"/>
                <a:gd name="T8" fmla="*/ 106 w 137"/>
                <a:gd name="T9" fmla="*/ 202 h 245"/>
                <a:gd name="T10" fmla="*/ 112 w 137"/>
                <a:gd name="T11" fmla="*/ 182 h 245"/>
                <a:gd name="T12" fmla="*/ 104 w 137"/>
                <a:gd name="T13" fmla="*/ 160 h 245"/>
                <a:gd name="T14" fmla="*/ 64 w 137"/>
                <a:gd name="T15" fmla="*/ 122 h 245"/>
                <a:gd name="T16" fmla="*/ 28 w 137"/>
                <a:gd name="T17" fmla="*/ 90 h 245"/>
                <a:gd name="T18" fmla="*/ 15 w 137"/>
                <a:gd name="T19" fmla="*/ 55 h 245"/>
                <a:gd name="T20" fmla="*/ 22 w 137"/>
                <a:gd name="T21" fmla="*/ 27 h 245"/>
                <a:gd name="T22" fmla="*/ 43 w 137"/>
                <a:gd name="T23" fmla="*/ 7 h 245"/>
                <a:gd name="T24" fmla="*/ 72 w 137"/>
                <a:gd name="T25" fmla="*/ 0 h 245"/>
                <a:gd name="T26" fmla="*/ 102 w 137"/>
                <a:gd name="T27" fmla="*/ 8 h 245"/>
                <a:gd name="T28" fmla="*/ 133 w 137"/>
                <a:gd name="T29" fmla="*/ 38 h 245"/>
                <a:gd name="T30" fmla="*/ 114 w 137"/>
                <a:gd name="T31" fmla="*/ 53 h 245"/>
                <a:gd name="T32" fmla="*/ 91 w 137"/>
                <a:gd name="T33" fmla="*/ 30 h 245"/>
                <a:gd name="T34" fmla="*/ 71 w 137"/>
                <a:gd name="T35" fmla="*/ 24 h 245"/>
                <a:gd name="T36" fmla="*/ 48 w 137"/>
                <a:gd name="T37" fmla="*/ 33 h 245"/>
                <a:gd name="T38" fmla="*/ 39 w 137"/>
                <a:gd name="T39" fmla="*/ 54 h 245"/>
                <a:gd name="T40" fmla="*/ 42 w 137"/>
                <a:gd name="T41" fmla="*/ 68 h 245"/>
                <a:gd name="T42" fmla="*/ 54 w 137"/>
                <a:gd name="T43" fmla="*/ 84 h 245"/>
                <a:gd name="T44" fmla="*/ 84 w 137"/>
                <a:gd name="T45" fmla="*/ 107 h 245"/>
                <a:gd name="T46" fmla="*/ 126 w 137"/>
                <a:gd name="T47" fmla="*/ 147 h 245"/>
                <a:gd name="T48" fmla="*/ 137 w 137"/>
                <a:gd name="T49" fmla="*/ 182 h 245"/>
                <a:gd name="T50" fmla="*/ 118 w 137"/>
                <a:gd name="T51" fmla="*/ 226 h 245"/>
                <a:gd name="T52" fmla="*/ 71 w 137"/>
                <a:gd name="T53" fmla="*/ 245 h 245"/>
                <a:gd name="T54" fmla="*/ 32 w 137"/>
                <a:gd name="T55" fmla="*/ 233 h 245"/>
                <a:gd name="T56" fmla="*/ 0 w 137"/>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245">
                  <a:moveTo>
                    <a:pt x="0" y="195"/>
                  </a:moveTo>
                  <a:cubicBezTo>
                    <a:pt x="20" y="184"/>
                    <a:pt x="20" y="184"/>
                    <a:pt x="20" y="184"/>
                  </a:cubicBezTo>
                  <a:cubicBezTo>
                    <a:pt x="34" y="209"/>
                    <a:pt x="50" y="222"/>
                    <a:pt x="69" y="222"/>
                  </a:cubicBezTo>
                  <a:cubicBezTo>
                    <a:pt x="76" y="222"/>
                    <a:pt x="84" y="220"/>
                    <a:pt x="91" y="217"/>
                  </a:cubicBezTo>
                  <a:cubicBezTo>
                    <a:pt x="97" y="213"/>
                    <a:pt x="103" y="208"/>
                    <a:pt x="106" y="202"/>
                  </a:cubicBezTo>
                  <a:cubicBezTo>
                    <a:pt x="110" y="196"/>
                    <a:pt x="112" y="189"/>
                    <a:pt x="112" y="182"/>
                  </a:cubicBezTo>
                  <a:cubicBezTo>
                    <a:pt x="112" y="175"/>
                    <a:pt x="109" y="167"/>
                    <a:pt x="104" y="160"/>
                  </a:cubicBezTo>
                  <a:cubicBezTo>
                    <a:pt x="96" y="149"/>
                    <a:pt x="83" y="137"/>
                    <a:pt x="64" y="122"/>
                  </a:cubicBezTo>
                  <a:cubicBezTo>
                    <a:pt x="44" y="107"/>
                    <a:pt x="32" y="97"/>
                    <a:pt x="28" y="90"/>
                  </a:cubicBezTo>
                  <a:cubicBezTo>
                    <a:pt x="19" y="79"/>
                    <a:pt x="15" y="67"/>
                    <a:pt x="15" y="55"/>
                  </a:cubicBezTo>
                  <a:cubicBezTo>
                    <a:pt x="15" y="45"/>
                    <a:pt x="18" y="35"/>
                    <a:pt x="22" y="27"/>
                  </a:cubicBezTo>
                  <a:cubicBezTo>
                    <a:pt x="27" y="19"/>
                    <a:pt x="34" y="12"/>
                    <a:pt x="43" y="7"/>
                  </a:cubicBezTo>
                  <a:cubicBezTo>
                    <a:pt x="52" y="2"/>
                    <a:pt x="61" y="0"/>
                    <a:pt x="72" y="0"/>
                  </a:cubicBezTo>
                  <a:cubicBezTo>
                    <a:pt x="83" y="0"/>
                    <a:pt x="93" y="3"/>
                    <a:pt x="102" y="8"/>
                  </a:cubicBezTo>
                  <a:cubicBezTo>
                    <a:pt x="112" y="14"/>
                    <a:pt x="122" y="24"/>
                    <a:pt x="133" y="38"/>
                  </a:cubicBezTo>
                  <a:cubicBezTo>
                    <a:pt x="114" y="53"/>
                    <a:pt x="114" y="53"/>
                    <a:pt x="114" y="53"/>
                  </a:cubicBezTo>
                  <a:cubicBezTo>
                    <a:pt x="105" y="41"/>
                    <a:pt x="98" y="33"/>
                    <a:pt x="91" y="30"/>
                  </a:cubicBezTo>
                  <a:cubicBezTo>
                    <a:pt x="85" y="26"/>
                    <a:pt x="78" y="24"/>
                    <a:pt x="71" y="24"/>
                  </a:cubicBezTo>
                  <a:cubicBezTo>
                    <a:pt x="62" y="24"/>
                    <a:pt x="54" y="27"/>
                    <a:pt x="48" y="33"/>
                  </a:cubicBezTo>
                  <a:cubicBezTo>
                    <a:pt x="42" y="38"/>
                    <a:pt x="39" y="45"/>
                    <a:pt x="39" y="54"/>
                  </a:cubicBezTo>
                  <a:cubicBezTo>
                    <a:pt x="39" y="59"/>
                    <a:pt x="40" y="64"/>
                    <a:pt x="42" y="68"/>
                  </a:cubicBezTo>
                  <a:cubicBezTo>
                    <a:pt x="45" y="73"/>
                    <a:pt x="48" y="78"/>
                    <a:pt x="54" y="84"/>
                  </a:cubicBezTo>
                  <a:cubicBezTo>
                    <a:pt x="57" y="87"/>
                    <a:pt x="67" y="95"/>
                    <a:pt x="84" y="107"/>
                  </a:cubicBezTo>
                  <a:cubicBezTo>
                    <a:pt x="104" y="122"/>
                    <a:pt x="118" y="135"/>
                    <a:pt x="126" y="147"/>
                  </a:cubicBezTo>
                  <a:cubicBezTo>
                    <a:pt x="133" y="159"/>
                    <a:pt x="137" y="170"/>
                    <a:pt x="137" y="182"/>
                  </a:cubicBezTo>
                  <a:cubicBezTo>
                    <a:pt x="137" y="199"/>
                    <a:pt x="130" y="214"/>
                    <a:pt x="118" y="226"/>
                  </a:cubicBezTo>
                  <a:cubicBezTo>
                    <a:pt x="105" y="238"/>
                    <a:pt x="89" y="245"/>
                    <a:pt x="71" y="245"/>
                  </a:cubicBezTo>
                  <a:cubicBezTo>
                    <a:pt x="57" y="245"/>
                    <a:pt x="44" y="241"/>
                    <a:pt x="32" y="233"/>
                  </a:cubicBezTo>
                  <a:cubicBezTo>
                    <a:pt x="21" y="226"/>
                    <a:pt x="10"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0" name="Rectangle 85"/>
            <p:cNvSpPr>
              <a:spLocks noChangeArrowheads="1"/>
            </p:cNvSpPr>
            <p:nvPr userDrawn="1"/>
          </p:nvSpPr>
          <p:spPr bwMode="auto">
            <a:xfrm>
              <a:off x="-4960938" y="-2039938"/>
              <a:ext cx="85725" cy="873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1" name="Freeform 86"/>
            <p:cNvSpPr>
              <a:spLocks/>
            </p:cNvSpPr>
            <p:nvPr userDrawn="1"/>
          </p:nvSpPr>
          <p:spPr bwMode="auto">
            <a:xfrm>
              <a:off x="-4675188" y="-2039938"/>
              <a:ext cx="688975" cy="873125"/>
            </a:xfrm>
            <a:custGeom>
              <a:avLst/>
              <a:gdLst>
                <a:gd name="T0" fmla="*/ 0 w 434"/>
                <a:gd name="T1" fmla="*/ 550 h 550"/>
                <a:gd name="T2" fmla="*/ 0 w 434"/>
                <a:gd name="T3" fmla="*/ 0 h 550"/>
                <a:gd name="T4" fmla="*/ 14 w 434"/>
                <a:gd name="T5" fmla="*/ 0 h 550"/>
                <a:gd name="T6" fmla="*/ 380 w 434"/>
                <a:gd name="T7" fmla="*/ 420 h 550"/>
                <a:gd name="T8" fmla="*/ 380 w 434"/>
                <a:gd name="T9" fmla="*/ 0 h 550"/>
                <a:gd name="T10" fmla="*/ 434 w 434"/>
                <a:gd name="T11" fmla="*/ 0 h 550"/>
                <a:gd name="T12" fmla="*/ 434 w 434"/>
                <a:gd name="T13" fmla="*/ 550 h 550"/>
                <a:gd name="T14" fmla="*/ 420 w 434"/>
                <a:gd name="T15" fmla="*/ 550 h 550"/>
                <a:gd name="T16" fmla="*/ 59 w 434"/>
                <a:gd name="T17" fmla="*/ 132 h 550"/>
                <a:gd name="T18" fmla="*/ 59 w 434"/>
                <a:gd name="T19" fmla="*/ 550 h 550"/>
                <a:gd name="T20" fmla="*/ 0 w 434"/>
                <a:gd name="T21"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550">
                  <a:moveTo>
                    <a:pt x="0" y="550"/>
                  </a:moveTo>
                  <a:lnTo>
                    <a:pt x="0" y="0"/>
                  </a:lnTo>
                  <a:lnTo>
                    <a:pt x="14" y="0"/>
                  </a:lnTo>
                  <a:lnTo>
                    <a:pt x="380" y="420"/>
                  </a:lnTo>
                  <a:lnTo>
                    <a:pt x="380" y="0"/>
                  </a:lnTo>
                  <a:lnTo>
                    <a:pt x="434" y="0"/>
                  </a:lnTo>
                  <a:lnTo>
                    <a:pt x="434" y="550"/>
                  </a:lnTo>
                  <a:lnTo>
                    <a:pt x="420" y="550"/>
                  </a:lnTo>
                  <a:lnTo>
                    <a:pt x="59" y="132"/>
                  </a:lnTo>
                  <a:lnTo>
                    <a:pt x="59" y="550"/>
                  </a:lnTo>
                  <a:lnTo>
                    <a:pt x="0"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2" name="Freeform 87"/>
            <p:cNvSpPr>
              <a:spLocks/>
            </p:cNvSpPr>
            <p:nvPr userDrawn="1"/>
          </p:nvSpPr>
          <p:spPr bwMode="auto">
            <a:xfrm>
              <a:off x="-3775075" y="-2039938"/>
              <a:ext cx="501650" cy="873125"/>
            </a:xfrm>
            <a:custGeom>
              <a:avLst/>
              <a:gdLst>
                <a:gd name="T0" fmla="*/ 0 w 316"/>
                <a:gd name="T1" fmla="*/ 0 h 550"/>
                <a:gd name="T2" fmla="*/ 316 w 316"/>
                <a:gd name="T3" fmla="*/ 0 h 550"/>
                <a:gd name="T4" fmla="*/ 316 w 316"/>
                <a:gd name="T5" fmla="*/ 54 h 550"/>
                <a:gd name="T6" fmla="*/ 56 w 316"/>
                <a:gd name="T7" fmla="*/ 54 h 550"/>
                <a:gd name="T8" fmla="*/ 56 w 316"/>
                <a:gd name="T9" fmla="*/ 226 h 550"/>
                <a:gd name="T10" fmla="*/ 314 w 316"/>
                <a:gd name="T11" fmla="*/ 226 h 550"/>
                <a:gd name="T12" fmla="*/ 314 w 316"/>
                <a:gd name="T13" fmla="*/ 281 h 550"/>
                <a:gd name="T14" fmla="*/ 56 w 316"/>
                <a:gd name="T15" fmla="*/ 281 h 550"/>
                <a:gd name="T16" fmla="*/ 56 w 316"/>
                <a:gd name="T17" fmla="*/ 496 h 550"/>
                <a:gd name="T18" fmla="*/ 314 w 316"/>
                <a:gd name="T19" fmla="*/ 496 h 550"/>
                <a:gd name="T20" fmla="*/ 314 w 316"/>
                <a:gd name="T21" fmla="*/ 550 h 550"/>
                <a:gd name="T22" fmla="*/ 0 w 316"/>
                <a:gd name="T23" fmla="*/ 550 h 550"/>
                <a:gd name="T24" fmla="*/ 0 w 316"/>
                <a:gd name="T25"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550">
                  <a:moveTo>
                    <a:pt x="0" y="0"/>
                  </a:moveTo>
                  <a:lnTo>
                    <a:pt x="316" y="0"/>
                  </a:lnTo>
                  <a:lnTo>
                    <a:pt x="316" y="54"/>
                  </a:lnTo>
                  <a:lnTo>
                    <a:pt x="56" y="54"/>
                  </a:lnTo>
                  <a:lnTo>
                    <a:pt x="56" y="226"/>
                  </a:lnTo>
                  <a:lnTo>
                    <a:pt x="314" y="226"/>
                  </a:lnTo>
                  <a:lnTo>
                    <a:pt x="314" y="281"/>
                  </a:lnTo>
                  <a:lnTo>
                    <a:pt x="56" y="281"/>
                  </a:lnTo>
                  <a:lnTo>
                    <a:pt x="56" y="496"/>
                  </a:lnTo>
                  <a:lnTo>
                    <a:pt x="314" y="496"/>
                  </a:lnTo>
                  <a:lnTo>
                    <a:pt x="314" y="550"/>
                  </a:lnTo>
                  <a:lnTo>
                    <a:pt x="0" y="5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3" name="Freeform 88"/>
            <p:cNvSpPr>
              <a:spLocks/>
            </p:cNvSpPr>
            <p:nvPr userDrawn="1"/>
          </p:nvSpPr>
          <p:spPr bwMode="auto">
            <a:xfrm>
              <a:off x="-3213100" y="-2063751"/>
              <a:ext cx="509588" cy="919163"/>
            </a:xfrm>
            <a:custGeom>
              <a:avLst/>
              <a:gdLst>
                <a:gd name="T0" fmla="*/ 0 w 136"/>
                <a:gd name="T1" fmla="*/ 195 h 245"/>
                <a:gd name="T2" fmla="*/ 20 w 136"/>
                <a:gd name="T3" fmla="*/ 184 h 245"/>
                <a:gd name="T4" fmla="*/ 68 w 136"/>
                <a:gd name="T5" fmla="*/ 222 h 245"/>
                <a:gd name="T6" fmla="*/ 90 w 136"/>
                <a:gd name="T7" fmla="*/ 217 h 245"/>
                <a:gd name="T8" fmla="*/ 106 w 136"/>
                <a:gd name="T9" fmla="*/ 202 h 245"/>
                <a:gd name="T10" fmla="*/ 111 w 136"/>
                <a:gd name="T11" fmla="*/ 182 h 245"/>
                <a:gd name="T12" fmla="*/ 103 w 136"/>
                <a:gd name="T13" fmla="*/ 160 h 245"/>
                <a:gd name="T14" fmla="*/ 63 w 136"/>
                <a:gd name="T15" fmla="*/ 122 h 245"/>
                <a:gd name="T16" fmla="*/ 27 w 136"/>
                <a:gd name="T17" fmla="*/ 90 h 245"/>
                <a:gd name="T18" fmla="*/ 15 w 136"/>
                <a:gd name="T19" fmla="*/ 55 h 245"/>
                <a:gd name="T20" fmla="*/ 22 w 136"/>
                <a:gd name="T21" fmla="*/ 27 h 245"/>
                <a:gd name="T22" fmla="*/ 43 w 136"/>
                <a:gd name="T23" fmla="*/ 7 h 245"/>
                <a:gd name="T24" fmla="*/ 71 w 136"/>
                <a:gd name="T25" fmla="*/ 0 h 245"/>
                <a:gd name="T26" fmla="*/ 102 w 136"/>
                <a:gd name="T27" fmla="*/ 8 h 245"/>
                <a:gd name="T28" fmla="*/ 132 w 136"/>
                <a:gd name="T29" fmla="*/ 38 h 245"/>
                <a:gd name="T30" fmla="*/ 113 w 136"/>
                <a:gd name="T31" fmla="*/ 53 h 245"/>
                <a:gd name="T32" fmla="*/ 91 w 136"/>
                <a:gd name="T33" fmla="*/ 30 h 245"/>
                <a:gd name="T34" fmla="*/ 71 w 136"/>
                <a:gd name="T35" fmla="*/ 24 h 245"/>
                <a:gd name="T36" fmla="*/ 48 w 136"/>
                <a:gd name="T37" fmla="*/ 33 h 245"/>
                <a:gd name="T38" fmla="*/ 39 w 136"/>
                <a:gd name="T39" fmla="*/ 54 h 245"/>
                <a:gd name="T40" fmla="*/ 42 w 136"/>
                <a:gd name="T41" fmla="*/ 68 h 245"/>
                <a:gd name="T42" fmla="*/ 54 w 136"/>
                <a:gd name="T43" fmla="*/ 84 h 245"/>
                <a:gd name="T44" fmla="*/ 84 w 136"/>
                <a:gd name="T45" fmla="*/ 107 h 245"/>
                <a:gd name="T46" fmla="*/ 125 w 136"/>
                <a:gd name="T47" fmla="*/ 147 h 245"/>
                <a:gd name="T48" fmla="*/ 136 w 136"/>
                <a:gd name="T49" fmla="*/ 182 h 245"/>
                <a:gd name="T50" fmla="*/ 117 w 136"/>
                <a:gd name="T51" fmla="*/ 226 h 245"/>
                <a:gd name="T52" fmla="*/ 70 w 136"/>
                <a:gd name="T53" fmla="*/ 245 h 245"/>
                <a:gd name="T54" fmla="*/ 32 w 136"/>
                <a:gd name="T55" fmla="*/ 233 h 245"/>
                <a:gd name="T56" fmla="*/ 0 w 136"/>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5">
                  <a:moveTo>
                    <a:pt x="0" y="195"/>
                  </a:moveTo>
                  <a:cubicBezTo>
                    <a:pt x="20" y="184"/>
                    <a:pt x="20" y="184"/>
                    <a:pt x="20" y="184"/>
                  </a:cubicBezTo>
                  <a:cubicBezTo>
                    <a:pt x="34" y="209"/>
                    <a:pt x="50" y="222"/>
                    <a:pt x="68" y="222"/>
                  </a:cubicBezTo>
                  <a:cubicBezTo>
                    <a:pt x="76" y="222"/>
                    <a:pt x="83" y="220"/>
                    <a:pt x="90" y="217"/>
                  </a:cubicBezTo>
                  <a:cubicBezTo>
                    <a:pt x="97" y="213"/>
                    <a:pt x="102" y="208"/>
                    <a:pt x="106" y="202"/>
                  </a:cubicBezTo>
                  <a:cubicBezTo>
                    <a:pt x="109" y="196"/>
                    <a:pt x="111" y="189"/>
                    <a:pt x="111" y="182"/>
                  </a:cubicBezTo>
                  <a:cubicBezTo>
                    <a:pt x="111" y="175"/>
                    <a:pt x="109" y="167"/>
                    <a:pt x="103" y="160"/>
                  </a:cubicBezTo>
                  <a:cubicBezTo>
                    <a:pt x="96" y="149"/>
                    <a:pt x="83" y="137"/>
                    <a:pt x="63" y="122"/>
                  </a:cubicBezTo>
                  <a:cubicBezTo>
                    <a:pt x="44" y="107"/>
                    <a:pt x="32" y="97"/>
                    <a:pt x="27" y="90"/>
                  </a:cubicBezTo>
                  <a:cubicBezTo>
                    <a:pt x="19" y="79"/>
                    <a:pt x="15" y="67"/>
                    <a:pt x="15" y="55"/>
                  </a:cubicBezTo>
                  <a:cubicBezTo>
                    <a:pt x="15" y="45"/>
                    <a:pt x="17" y="35"/>
                    <a:pt x="22" y="27"/>
                  </a:cubicBezTo>
                  <a:cubicBezTo>
                    <a:pt x="27" y="19"/>
                    <a:pt x="34" y="12"/>
                    <a:pt x="43" y="7"/>
                  </a:cubicBezTo>
                  <a:cubicBezTo>
                    <a:pt x="51" y="2"/>
                    <a:pt x="61" y="0"/>
                    <a:pt x="71" y="0"/>
                  </a:cubicBezTo>
                  <a:cubicBezTo>
                    <a:pt x="82" y="0"/>
                    <a:pt x="93" y="3"/>
                    <a:pt x="102" y="8"/>
                  </a:cubicBezTo>
                  <a:cubicBezTo>
                    <a:pt x="112" y="14"/>
                    <a:pt x="122" y="24"/>
                    <a:pt x="132" y="38"/>
                  </a:cubicBezTo>
                  <a:cubicBezTo>
                    <a:pt x="113" y="53"/>
                    <a:pt x="113" y="53"/>
                    <a:pt x="113" y="53"/>
                  </a:cubicBezTo>
                  <a:cubicBezTo>
                    <a:pt x="105" y="41"/>
                    <a:pt x="97" y="33"/>
                    <a:pt x="91" y="30"/>
                  </a:cubicBezTo>
                  <a:cubicBezTo>
                    <a:pt x="85" y="26"/>
                    <a:pt x="78" y="24"/>
                    <a:pt x="71" y="24"/>
                  </a:cubicBezTo>
                  <a:cubicBezTo>
                    <a:pt x="61" y="24"/>
                    <a:pt x="54" y="27"/>
                    <a:pt x="48" y="33"/>
                  </a:cubicBezTo>
                  <a:cubicBezTo>
                    <a:pt x="42" y="38"/>
                    <a:pt x="39" y="45"/>
                    <a:pt x="39" y="54"/>
                  </a:cubicBezTo>
                  <a:cubicBezTo>
                    <a:pt x="39" y="59"/>
                    <a:pt x="40" y="64"/>
                    <a:pt x="42" y="68"/>
                  </a:cubicBezTo>
                  <a:cubicBezTo>
                    <a:pt x="44" y="73"/>
                    <a:pt x="48" y="78"/>
                    <a:pt x="54" y="84"/>
                  </a:cubicBezTo>
                  <a:cubicBezTo>
                    <a:pt x="57" y="87"/>
                    <a:pt x="67" y="95"/>
                    <a:pt x="84" y="107"/>
                  </a:cubicBezTo>
                  <a:cubicBezTo>
                    <a:pt x="104" y="122"/>
                    <a:pt x="118" y="135"/>
                    <a:pt x="125" y="147"/>
                  </a:cubicBezTo>
                  <a:cubicBezTo>
                    <a:pt x="133" y="159"/>
                    <a:pt x="136" y="170"/>
                    <a:pt x="136" y="182"/>
                  </a:cubicBezTo>
                  <a:cubicBezTo>
                    <a:pt x="136" y="199"/>
                    <a:pt x="130" y="214"/>
                    <a:pt x="117" y="226"/>
                  </a:cubicBezTo>
                  <a:cubicBezTo>
                    <a:pt x="104" y="238"/>
                    <a:pt x="89" y="245"/>
                    <a:pt x="70" y="245"/>
                  </a:cubicBezTo>
                  <a:cubicBezTo>
                    <a:pt x="56" y="245"/>
                    <a:pt x="43" y="241"/>
                    <a:pt x="32" y="233"/>
                  </a:cubicBezTo>
                  <a:cubicBezTo>
                    <a:pt x="20" y="226"/>
                    <a:pt x="10"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4" name="Freeform 89"/>
            <p:cNvSpPr>
              <a:spLocks/>
            </p:cNvSpPr>
            <p:nvPr userDrawn="1"/>
          </p:nvSpPr>
          <p:spPr bwMode="auto">
            <a:xfrm>
              <a:off x="-2605088" y="-2063751"/>
              <a:ext cx="509588" cy="919163"/>
            </a:xfrm>
            <a:custGeom>
              <a:avLst/>
              <a:gdLst>
                <a:gd name="T0" fmla="*/ 0 w 136"/>
                <a:gd name="T1" fmla="*/ 195 h 245"/>
                <a:gd name="T2" fmla="*/ 19 w 136"/>
                <a:gd name="T3" fmla="*/ 184 h 245"/>
                <a:gd name="T4" fmla="*/ 68 w 136"/>
                <a:gd name="T5" fmla="*/ 222 h 245"/>
                <a:gd name="T6" fmla="*/ 90 w 136"/>
                <a:gd name="T7" fmla="*/ 217 h 245"/>
                <a:gd name="T8" fmla="*/ 105 w 136"/>
                <a:gd name="T9" fmla="*/ 202 h 245"/>
                <a:gd name="T10" fmla="*/ 111 w 136"/>
                <a:gd name="T11" fmla="*/ 182 h 245"/>
                <a:gd name="T12" fmla="*/ 103 w 136"/>
                <a:gd name="T13" fmla="*/ 160 h 245"/>
                <a:gd name="T14" fmla="*/ 63 w 136"/>
                <a:gd name="T15" fmla="*/ 122 h 245"/>
                <a:gd name="T16" fmla="*/ 27 w 136"/>
                <a:gd name="T17" fmla="*/ 90 h 245"/>
                <a:gd name="T18" fmla="*/ 14 w 136"/>
                <a:gd name="T19" fmla="*/ 55 h 245"/>
                <a:gd name="T20" fmla="*/ 22 w 136"/>
                <a:gd name="T21" fmla="*/ 27 h 245"/>
                <a:gd name="T22" fmla="*/ 42 w 136"/>
                <a:gd name="T23" fmla="*/ 7 h 245"/>
                <a:gd name="T24" fmla="*/ 71 w 136"/>
                <a:gd name="T25" fmla="*/ 0 h 245"/>
                <a:gd name="T26" fmla="*/ 102 w 136"/>
                <a:gd name="T27" fmla="*/ 8 h 245"/>
                <a:gd name="T28" fmla="*/ 132 w 136"/>
                <a:gd name="T29" fmla="*/ 38 h 245"/>
                <a:gd name="T30" fmla="*/ 113 w 136"/>
                <a:gd name="T31" fmla="*/ 53 h 245"/>
                <a:gd name="T32" fmla="*/ 91 w 136"/>
                <a:gd name="T33" fmla="*/ 30 h 245"/>
                <a:gd name="T34" fmla="*/ 70 w 136"/>
                <a:gd name="T35" fmla="*/ 24 h 245"/>
                <a:gd name="T36" fmla="*/ 47 w 136"/>
                <a:gd name="T37" fmla="*/ 33 h 245"/>
                <a:gd name="T38" fmla="*/ 38 w 136"/>
                <a:gd name="T39" fmla="*/ 54 h 245"/>
                <a:gd name="T40" fmla="*/ 42 w 136"/>
                <a:gd name="T41" fmla="*/ 68 h 245"/>
                <a:gd name="T42" fmla="*/ 53 w 136"/>
                <a:gd name="T43" fmla="*/ 84 h 245"/>
                <a:gd name="T44" fmla="*/ 83 w 136"/>
                <a:gd name="T45" fmla="*/ 107 h 245"/>
                <a:gd name="T46" fmla="*/ 125 w 136"/>
                <a:gd name="T47" fmla="*/ 147 h 245"/>
                <a:gd name="T48" fmla="*/ 136 w 136"/>
                <a:gd name="T49" fmla="*/ 182 h 245"/>
                <a:gd name="T50" fmla="*/ 117 w 136"/>
                <a:gd name="T51" fmla="*/ 226 h 245"/>
                <a:gd name="T52" fmla="*/ 70 w 136"/>
                <a:gd name="T53" fmla="*/ 245 h 245"/>
                <a:gd name="T54" fmla="*/ 31 w 136"/>
                <a:gd name="T55" fmla="*/ 233 h 245"/>
                <a:gd name="T56" fmla="*/ 0 w 136"/>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5">
                  <a:moveTo>
                    <a:pt x="0" y="195"/>
                  </a:moveTo>
                  <a:cubicBezTo>
                    <a:pt x="19" y="184"/>
                    <a:pt x="19" y="184"/>
                    <a:pt x="19" y="184"/>
                  </a:cubicBezTo>
                  <a:cubicBezTo>
                    <a:pt x="33" y="209"/>
                    <a:pt x="49" y="222"/>
                    <a:pt x="68" y="222"/>
                  </a:cubicBezTo>
                  <a:cubicBezTo>
                    <a:pt x="75" y="222"/>
                    <a:pt x="83" y="220"/>
                    <a:pt x="90" y="217"/>
                  </a:cubicBezTo>
                  <a:cubicBezTo>
                    <a:pt x="97" y="213"/>
                    <a:pt x="102" y="208"/>
                    <a:pt x="105" y="202"/>
                  </a:cubicBezTo>
                  <a:cubicBezTo>
                    <a:pt x="109" y="196"/>
                    <a:pt x="111" y="189"/>
                    <a:pt x="111" y="182"/>
                  </a:cubicBezTo>
                  <a:cubicBezTo>
                    <a:pt x="111" y="175"/>
                    <a:pt x="108" y="167"/>
                    <a:pt x="103" y="160"/>
                  </a:cubicBezTo>
                  <a:cubicBezTo>
                    <a:pt x="96" y="149"/>
                    <a:pt x="82" y="137"/>
                    <a:pt x="63" y="122"/>
                  </a:cubicBezTo>
                  <a:cubicBezTo>
                    <a:pt x="43" y="107"/>
                    <a:pt x="31" y="97"/>
                    <a:pt x="27" y="90"/>
                  </a:cubicBezTo>
                  <a:cubicBezTo>
                    <a:pt x="18" y="79"/>
                    <a:pt x="14" y="67"/>
                    <a:pt x="14" y="55"/>
                  </a:cubicBezTo>
                  <a:cubicBezTo>
                    <a:pt x="14" y="45"/>
                    <a:pt x="17" y="35"/>
                    <a:pt x="22" y="27"/>
                  </a:cubicBezTo>
                  <a:cubicBezTo>
                    <a:pt x="26" y="19"/>
                    <a:pt x="33" y="12"/>
                    <a:pt x="42" y="7"/>
                  </a:cubicBezTo>
                  <a:cubicBezTo>
                    <a:pt x="51" y="2"/>
                    <a:pt x="60" y="0"/>
                    <a:pt x="71" y="0"/>
                  </a:cubicBezTo>
                  <a:cubicBezTo>
                    <a:pt x="82" y="0"/>
                    <a:pt x="92" y="3"/>
                    <a:pt x="102" y="8"/>
                  </a:cubicBezTo>
                  <a:cubicBezTo>
                    <a:pt x="111" y="14"/>
                    <a:pt x="121" y="24"/>
                    <a:pt x="132" y="38"/>
                  </a:cubicBezTo>
                  <a:cubicBezTo>
                    <a:pt x="113" y="53"/>
                    <a:pt x="113" y="53"/>
                    <a:pt x="113" y="53"/>
                  </a:cubicBezTo>
                  <a:cubicBezTo>
                    <a:pt x="104" y="41"/>
                    <a:pt x="97" y="33"/>
                    <a:pt x="91" y="30"/>
                  </a:cubicBezTo>
                  <a:cubicBezTo>
                    <a:pt x="84" y="26"/>
                    <a:pt x="78" y="24"/>
                    <a:pt x="70" y="24"/>
                  </a:cubicBezTo>
                  <a:cubicBezTo>
                    <a:pt x="61" y="24"/>
                    <a:pt x="53" y="27"/>
                    <a:pt x="47" y="33"/>
                  </a:cubicBezTo>
                  <a:cubicBezTo>
                    <a:pt x="41" y="38"/>
                    <a:pt x="38" y="45"/>
                    <a:pt x="38" y="54"/>
                  </a:cubicBezTo>
                  <a:cubicBezTo>
                    <a:pt x="38" y="59"/>
                    <a:pt x="39" y="64"/>
                    <a:pt x="42" y="68"/>
                  </a:cubicBezTo>
                  <a:cubicBezTo>
                    <a:pt x="44" y="73"/>
                    <a:pt x="47" y="78"/>
                    <a:pt x="53" y="84"/>
                  </a:cubicBezTo>
                  <a:cubicBezTo>
                    <a:pt x="56" y="87"/>
                    <a:pt x="66" y="95"/>
                    <a:pt x="83" y="107"/>
                  </a:cubicBezTo>
                  <a:cubicBezTo>
                    <a:pt x="103" y="122"/>
                    <a:pt x="117" y="135"/>
                    <a:pt x="125" y="147"/>
                  </a:cubicBezTo>
                  <a:cubicBezTo>
                    <a:pt x="132" y="159"/>
                    <a:pt x="136" y="170"/>
                    <a:pt x="136" y="182"/>
                  </a:cubicBezTo>
                  <a:cubicBezTo>
                    <a:pt x="136" y="199"/>
                    <a:pt x="129" y="214"/>
                    <a:pt x="117" y="226"/>
                  </a:cubicBezTo>
                  <a:cubicBezTo>
                    <a:pt x="104" y="238"/>
                    <a:pt x="88" y="245"/>
                    <a:pt x="70" y="245"/>
                  </a:cubicBezTo>
                  <a:cubicBezTo>
                    <a:pt x="56" y="245"/>
                    <a:pt x="43" y="241"/>
                    <a:pt x="31" y="233"/>
                  </a:cubicBezTo>
                  <a:cubicBezTo>
                    <a:pt x="20" y="226"/>
                    <a:pt x="9"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5" name="Freeform 90"/>
            <p:cNvSpPr>
              <a:spLocks/>
            </p:cNvSpPr>
            <p:nvPr userDrawn="1"/>
          </p:nvSpPr>
          <p:spPr bwMode="auto">
            <a:xfrm>
              <a:off x="-1616075" y="-2063751"/>
              <a:ext cx="855663" cy="919163"/>
            </a:xfrm>
            <a:custGeom>
              <a:avLst/>
              <a:gdLst>
                <a:gd name="T0" fmla="*/ 228 w 228"/>
                <a:gd name="T1" fmla="*/ 49 h 245"/>
                <a:gd name="T2" fmla="*/ 210 w 228"/>
                <a:gd name="T3" fmla="*/ 63 h 245"/>
                <a:gd name="T4" fmla="*/ 173 w 228"/>
                <a:gd name="T5" fmla="*/ 33 h 245"/>
                <a:gd name="T6" fmla="*/ 126 w 228"/>
                <a:gd name="T7" fmla="*/ 23 h 245"/>
                <a:gd name="T8" fmla="*/ 75 w 228"/>
                <a:gd name="T9" fmla="*/ 36 h 245"/>
                <a:gd name="T10" fmla="*/ 38 w 228"/>
                <a:gd name="T11" fmla="*/ 72 h 245"/>
                <a:gd name="T12" fmla="*/ 25 w 228"/>
                <a:gd name="T13" fmla="*/ 123 h 245"/>
                <a:gd name="T14" fmla="*/ 54 w 228"/>
                <a:gd name="T15" fmla="*/ 194 h 245"/>
                <a:gd name="T16" fmla="*/ 128 w 228"/>
                <a:gd name="T17" fmla="*/ 223 h 245"/>
                <a:gd name="T18" fmla="*/ 210 w 228"/>
                <a:gd name="T19" fmla="*/ 184 h 245"/>
                <a:gd name="T20" fmla="*/ 228 w 228"/>
                <a:gd name="T21" fmla="*/ 198 h 245"/>
                <a:gd name="T22" fmla="*/ 184 w 228"/>
                <a:gd name="T23" fmla="*/ 233 h 245"/>
                <a:gd name="T24" fmla="*/ 126 w 228"/>
                <a:gd name="T25" fmla="*/ 245 h 245"/>
                <a:gd name="T26" fmla="*/ 30 w 228"/>
                <a:gd name="T27" fmla="*/ 204 h 245"/>
                <a:gd name="T28" fmla="*/ 0 w 228"/>
                <a:gd name="T29" fmla="*/ 121 h 245"/>
                <a:gd name="T30" fmla="*/ 36 w 228"/>
                <a:gd name="T31" fmla="*/ 35 h 245"/>
                <a:gd name="T32" fmla="*/ 126 w 228"/>
                <a:gd name="T33" fmla="*/ 0 h 245"/>
                <a:gd name="T34" fmla="*/ 185 w 228"/>
                <a:gd name="T35" fmla="*/ 13 h 245"/>
                <a:gd name="T36" fmla="*/ 228 w 228"/>
                <a:gd name="T37" fmla="*/ 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45">
                  <a:moveTo>
                    <a:pt x="228" y="49"/>
                  </a:moveTo>
                  <a:cubicBezTo>
                    <a:pt x="210" y="63"/>
                    <a:pt x="210" y="63"/>
                    <a:pt x="210" y="63"/>
                  </a:cubicBezTo>
                  <a:cubicBezTo>
                    <a:pt x="199" y="50"/>
                    <a:pt x="187" y="40"/>
                    <a:pt x="173" y="33"/>
                  </a:cubicBezTo>
                  <a:cubicBezTo>
                    <a:pt x="159" y="26"/>
                    <a:pt x="143" y="23"/>
                    <a:pt x="126" y="23"/>
                  </a:cubicBezTo>
                  <a:cubicBezTo>
                    <a:pt x="108" y="23"/>
                    <a:pt x="90" y="27"/>
                    <a:pt x="75" y="36"/>
                  </a:cubicBezTo>
                  <a:cubicBezTo>
                    <a:pt x="59" y="45"/>
                    <a:pt x="46" y="57"/>
                    <a:pt x="38" y="72"/>
                  </a:cubicBezTo>
                  <a:cubicBezTo>
                    <a:pt x="29" y="87"/>
                    <a:pt x="25" y="104"/>
                    <a:pt x="25" y="123"/>
                  </a:cubicBezTo>
                  <a:cubicBezTo>
                    <a:pt x="25" y="152"/>
                    <a:pt x="34" y="175"/>
                    <a:pt x="54" y="194"/>
                  </a:cubicBezTo>
                  <a:cubicBezTo>
                    <a:pt x="73" y="213"/>
                    <a:pt x="98" y="223"/>
                    <a:pt x="128" y="223"/>
                  </a:cubicBezTo>
                  <a:cubicBezTo>
                    <a:pt x="160" y="223"/>
                    <a:pt x="188" y="210"/>
                    <a:pt x="210" y="184"/>
                  </a:cubicBezTo>
                  <a:cubicBezTo>
                    <a:pt x="228" y="198"/>
                    <a:pt x="228" y="198"/>
                    <a:pt x="228" y="198"/>
                  </a:cubicBezTo>
                  <a:cubicBezTo>
                    <a:pt x="216" y="213"/>
                    <a:pt x="202" y="225"/>
                    <a:pt x="184" y="233"/>
                  </a:cubicBezTo>
                  <a:cubicBezTo>
                    <a:pt x="167" y="241"/>
                    <a:pt x="148" y="245"/>
                    <a:pt x="126" y="245"/>
                  </a:cubicBezTo>
                  <a:cubicBezTo>
                    <a:pt x="85" y="245"/>
                    <a:pt x="53" y="231"/>
                    <a:pt x="30" y="204"/>
                  </a:cubicBezTo>
                  <a:cubicBezTo>
                    <a:pt x="10" y="181"/>
                    <a:pt x="0" y="153"/>
                    <a:pt x="0" y="121"/>
                  </a:cubicBezTo>
                  <a:cubicBezTo>
                    <a:pt x="0" y="87"/>
                    <a:pt x="12" y="58"/>
                    <a:pt x="36" y="35"/>
                  </a:cubicBezTo>
                  <a:cubicBezTo>
                    <a:pt x="60" y="12"/>
                    <a:pt x="90" y="0"/>
                    <a:pt x="126" y="0"/>
                  </a:cubicBezTo>
                  <a:cubicBezTo>
                    <a:pt x="148" y="0"/>
                    <a:pt x="167" y="4"/>
                    <a:pt x="185" y="13"/>
                  </a:cubicBezTo>
                  <a:cubicBezTo>
                    <a:pt x="202" y="22"/>
                    <a:pt x="217" y="34"/>
                    <a:pt x="2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6" name="Freeform 91"/>
            <p:cNvSpPr>
              <a:spLocks noEditPoints="1"/>
            </p:cNvSpPr>
            <p:nvPr userDrawn="1"/>
          </p:nvSpPr>
          <p:spPr bwMode="auto">
            <a:xfrm>
              <a:off x="-625475" y="-2063751"/>
              <a:ext cx="922338" cy="919163"/>
            </a:xfrm>
            <a:custGeom>
              <a:avLst/>
              <a:gdLst>
                <a:gd name="T0" fmla="*/ 122 w 246"/>
                <a:gd name="T1" fmla="*/ 0 h 245"/>
                <a:gd name="T2" fmla="*/ 210 w 246"/>
                <a:gd name="T3" fmla="*/ 35 h 245"/>
                <a:gd name="T4" fmla="*/ 246 w 246"/>
                <a:gd name="T5" fmla="*/ 122 h 245"/>
                <a:gd name="T6" fmla="*/ 210 w 246"/>
                <a:gd name="T7" fmla="*/ 209 h 245"/>
                <a:gd name="T8" fmla="*/ 123 w 246"/>
                <a:gd name="T9" fmla="*/ 245 h 245"/>
                <a:gd name="T10" fmla="*/ 36 w 246"/>
                <a:gd name="T11" fmla="*/ 209 h 245"/>
                <a:gd name="T12" fmla="*/ 0 w 246"/>
                <a:gd name="T13" fmla="*/ 123 h 245"/>
                <a:gd name="T14" fmla="*/ 17 w 246"/>
                <a:gd name="T15" fmla="*/ 61 h 245"/>
                <a:gd name="T16" fmla="*/ 61 w 246"/>
                <a:gd name="T17" fmla="*/ 16 h 245"/>
                <a:gd name="T18" fmla="*/ 122 w 246"/>
                <a:gd name="T19" fmla="*/ 0 h 245"/>
                <a:gd name="T20" fmla="*/ 123 w 246"/>
                <a:gd name="T21" fmla="*/ 23 h 245"/>
                <a:gd name="T22" fmla="*/ 74 w 246"/>
                <a:gd name="T23" fmla="*/ 36 h 245"/>
                <a:gd name="T24" fmla="*/ 37 w 246"/>
                <a:gd name="T25" fmla="*/ 72 h 245"/>
                <a:gd name="T26" fmla="*/ 24 w 246"/>
                <a:gd name="T27" fmla="*/ 123 h 245"/>
                <a:gd name="T28" fmla="*/ 53 w 246"/>
                <a:gd name="T29" fmla="*/ 193 h 245"/>
                <a:gd name="T30" fmla="*/ 123 w 246"/>
                <a:gd name="T31" fmla="*/ 222 h 245"/>
                <a:gd name="T32" fmla="*/ 173 w 246"/>
                <a:gd name="T33" fmla="*/ 209 h 245"/>
                <a:gd name="T34" fmla="*/ 209 w 246"/>
                <a:gd name="T35" fmla="*/ 173 h 245"/>
                <a:gd name="T36" fmla="*/ 222 w 246"/>
                <a:gd name="T37" fmla="*/ 122 h 245"/>
                <a:gd name="T38" fmla="*/ 209 w 246"/>
                <a:gd name="T39" fmla="*/ 72 h 245"/>
                <a:gd name="T40" fmla="*/ 172 w 246"/>
                <a:gd name="T41" fmla="*/ 36 h 245"/>
                <a:gd name="T42" fmla="*/ 123 w 246"/>
                <a:gd name="T43" fmla="*/ 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245">
                  <a:moveTo>
                    <a:pt x="122" y="0"/>
                  </a:moveTo>
                  <a:cubicBezTo>
                    <a:pt x="157" y="0"/>
                    <a:pt x="186" y="12"/>
                    <a:pt x="210" y="35"/>
                  </a:cubicBezTo>
                  <a:cubicBezTo>
                    <a:pt x="234" y="59"/>
                    <a:pt x="246" y="88"/>
                    <a:pt x="246" y="122"/>
                  </a:cubicBezTo>
                  <a:cubicBezTo>
                    <a:pt x="246" y="156"/>
                    <a:pt x="234" y="185"/>
                    <a:pt x="210" y="209"/>
                  </a:cubicBezTo>
                  <a:cubicBezTo>
                    <a:pt x="186" y="233"/>
                    <a:pt x="158" y="245"/>
                    <a:pt x="123" y="245"/>
                  </a:cubicBezTo>
                  <a:cubicBezTo>
                    <a:pt x="89" y="245"/>
                    <a:pt x="60" y="233"/>
                    <a:pt x="36" y="209"/>
                  </a:cubicBezTo>
                  <a:cubicBezTo>
                    <a:pt x="12" y="186"/>
                    <a:pt x="0" y="157"/>
                    <a:pt x="0" y="123"/>
                  </a:cubicBezTo>
                  <a:cubicBezTo>
                    <a:pt x="0" y="101"/>
                    <a:pt x="6" y="80"/>
                    <a:pt x="17" y="61"/>
                  </a:cubicBezTo>
                  <a:cubicBezTo>
                    <a:pt x="27" y="42"/>
                    <a:pt x="42" y="27"/>
                    <a:pt x="61" y="16"/>
                  </a:cubicBezTo>
                  <a:cubicBezTo>
                    <a:pt x="80" y="5"/>
                    <a:pt x="100" y="0"/>
                    <a:pt x="122" y="0"/>
                  </a:cubicBezTo>
                  <a:close/>
                  <a:moveTo>
                    <a:pt x="123" y="23"/>
                  </a:moveTo>
                  <a:cubicBezTo>
                    <a:pt x="105" y="23"/>
                    <a:pt x="89" y="27"/>
                    <a:pt x="74" y="36"/>
                  </a:cubicBezTo>
                  <a:cubicBezTo>
                    <a:pt x="58" y="45"/>
                    <a:pt x="46" y="57"/>
                    <a:pt x="37" y="72"/>
                  </a:cubicBezTo>
                  <a:cubicBezTo>
                    <a:pt x="29" y="88"/>
                    <a:pt x="24" y="105"/>
                    <a:pt x="24" y="123"/>
                  </a:cubicBezTo>
                  <a:cubicBezTo>
                    <a:pt x="24" y="151"/>
                    <a:pt x="34" y="174"/>
                    <a:pt x="53" y="193"/>
                  </a:cubicBezTo>
                  <a:cubicBezTo>
                    <a:pt x="72" y="213"/>
                    <a:pt x="95" y="222"/>
                    <a:pt x="123" y="222"/>
                  </a:cubicBezTo>
                  <a:cubicBezTo>
                    <a:pt x="141" y="222"/>
                    <a:pt x="157" y="218"/>
                    <a:pt x="173" y="209"/>
                  </a:cubicBezTo>
                  <a:cubicBezTo>
                    <a:pt x="188" y="200"/>
                    <a:pt x="200" y="188"/>
                    <a:pt x="209" y="173"/>
                  </a:cubicBezTo>
                  <a:cubicBezTo>
                    <a:pt x="217" y="158"/>
                    <a:pt x="222" y="141"/>
                    <a:pt x="222" y="122"/>
                  </a:cubicBezTo>
                  <a:cubicBezTo>
                    <a:pt x="222" y="104"/>
                    <a:pt x="217" y="87"/>
                    <a:pt x="209" y="72"/>
                  </a:cubicBezTo>
                  <a:cubicBezTo>
                    <a:pt x="200" y="57"/>
                    <a:pt x="188" y="45"/>
                    <a:pt x="172" y="36"/>
                  </a:cubicBezTo>
                  <a:cubicBezTo>
                    <a:pt x="157" y="27"/>
                    <a:pt x="140" y="23"/>
                    <a:pt x="12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7" name="Freeform 92"/>
            <p:cNvSpPr>
              <a:spLocks/>
            </p:cNvSpPr>
            <p:nvPr userDrawn="1"/>
          </p:nvSpPr>
          <p:spPr bwMode="auto">
            <a:xfrm>
              <a:off x="473075" y="-2039938"/>
              <a:ext cx="577850" cy="895350"/>
            </a:xfrm>
            <a:custGeom>
              <a:avLst/>
              <a:gdLst>
                <a:gd name="T0" fmla="*/ 0 w 154"/>
                <a:gd name="T1" fmla="*/ 0 h 239"/>
                <a:gd name="T2" fmla="*/ 24 w 154"/>
                <a:gd name="T3" fmla="*/ 0 h 239"/>
                <a:gd name="T4" fmla="*/ 24 w 154"/>
                <a:gd name="T5" fmla="*/ 141 h 239"/>
                <a:gd name="T6" fmla="*/ 24 w 154"/>
                <a:gd name="T7" fmla="*/ 172 h 239"/>
                <a:gd name="T8" fmla="*/ 33 w 154"/>
                <a:gd name="T9" fmla="*/ 195 h 239"/>
                <a:gd name="T10" fmla="*/ 52 w 154"/>
                <a:gd name="T11" fmla="*/ 210 h 239"/>
                <a:gd name="T12" fmla="*/ 78 w 154"/>
                <a:gd name="T13" fmla="*/ 217 h 239"/>
                <a:gd name="T14" fmla="*/ 101 w 154"/>
                <a:gd name="T15" fmla="*/ 212 h 239"/>
                <a:gd name="T16" fmla="*/ 118 w 154"/>
                <a:gd name="T17" fmla="*/ 198 h 239"/>
                <a:gd name="T18" fmla="*/ 129 w 154"/>
                <a:gd name="T19" fmla="*/ 177 h 239"/>
                <a:gd name="T20" fmla="*/ 131 w 154"/>
                <a:gd name="T21" fmla="*/ 141 h 239"/>
                <a:gd name="T22" fmla="*/ 131 w 154"/>
                <a:gd name="T23" fmla="*/ 0 h 239"/>
                <a:gd name="T24" fmla="*/ 154 w 154"/>
                <a:gd name="T25" fmla="*/ 0 h 239"/>
                <a:gd name="T26" fmla="*/ 154 w 154"/>
                <a:gd name="T27" fmla="*/ 141 h 239"/>
                <a:gd name="T28" fmla="*/ 148 w 154"/>
                <a:gd name="T29" fmla="*/ 191 h 239"/>
                <a:gd name="T30" fmla="*/ 124 w 154"/>
                <a:gd name="T31" fmla="*/ 224 h 239"/>
                <a:gd name="T32" fmla="*/ 80 w 154"/>
                <a:gd name="T33" fmla="*/ 239 h 239"/>
                <a:gd name="T34" fmla="*/ 31 w 154"/>
                <a:gd name="T35" fmla="*/ 225 h 239"/>
                <a:gd name="T36" fmla="*/ 5 w 154"/>
                <a:gd name="T37" fmla="*/ 190 h 239"/>
                <a:gd name="T38" fmla="*/ 0 w 154"/>
                <a:gd name="T39" fmla="*/ 141 h 239"/>
                <a:gd name="T40" fmla="*/ 0 w 154"/>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39">
                  <a:moveTo>
                    <a:pt x="0" y="0"/>
                  </a:moveTo>
                  <a:cubicBezTo>
                    <a:pt x="24" y="0"/>
                    <a:pt x="24" y="0"/>
                    <a:pt x="24" y="0"/>
                  </a:cubicBezTo>
                  <a:cubicBezTo>
                    <a:pt x="24" y="141"/>
                    <a:pt x="24" y="141"/>
                    <a:pt x="24" y="141"/>
                  </a:cubicBezTo>
                  <a:cubicBezTo>
                    <a:pt x="24" y="157"/>
                    <a:pt x="24" y="168"/>
                    <a:pt x="24" y="172"/>
                  </a:cubicBezTo>
                  <a:cubicBezTo>
                    <a:pt x="26" y="181"/>
                    <a:pt x="28" y="189"/>
                    <a:pt x="33" y="195"/>
                  </a:cubicBezTo>
                  <a:cubicBezTo>
                    <a:pt x="37" y="201"/>
                    <a:pt x="43" y="206"/>
                    <a:pt x="52" y="210"/>
                  </a:cubicBezTo>
                  <a:cubicBezTo>
                    <a:pt x="61" y="214"/>
                    <a:pt x="70" y="217"/>
                    <a:pt x="78" y="217"/>
                  </a:cubicBezTo>
                  <a:cubicBezTo>
                    <a:pt x="86" y="217"/>
                    <a:pt x="94" y="215"/>
                    <a:pt x="101" y="212"/>
                  </a:cubicBezTo>
                  <a:cubicBezTo>
                    <a:pt x="108" y="208"/>
                    <a:pt x="114" y="204"/>
                    <a:pt x="118" y="198"/>
                  </a:cubicBezTo>
                  <a:cubicBezTo>
                    <a:pt x="123" y="192"/>
                    <a:pt x="127" y="185"/>
                    <a:pt x="129" y="177"/>
                  </a:cubicBezTo>
                  <a:cubicBezTo>
                    <a:pt x="130" y="171"/>
                    <a:pt x="131" y="159"/>
                    <a:pt x="131" y="141"/>
                  </a:cubicBezTo>
                  <a:cubicBezTo>
                    <a:pt x="131" y="0"/>
                    <a:pt x="131" y="0"/>
                    <a:pt x="131" y="0"/>
                  </a:cubicBezTo>
                  <a:cubicBezTo>
                    <a:pt x="154" y="0"/>
                    <a:pt x="154" y="0"/>
                    <a:pt x="154" y="0"/>
                  </a:cubicBezTo>
                  <a:cubicBezTo>
                    <a:pt x="154" y="141"/>
                    <a:pt x="154" y="141"/>
                    <a:pt x="154" y="141"/>
                  </a:cubicBezTo>
                  <a:cubicBezTo>
                    <a:pt x="154" y="161"/>
                    <a:pt x="152" y="178"/>
                    <a:pt x="148" y="191"/>
                  </a:cubicBezTo>
                  <a:cubicBezTo>
                    <a:pt x="144" y="204"/>
                    <a:pt x="136" y="215"/>
                    <a:pt x="124" y="224"/>
                  </a:cubicBezTo>
                  <a:cubicBezTo>
                    <a:pt x="112" y="234"/>
                    <a:pt x="97" y="239"/>
                    <a:pt x="80" y="239"/>
                  </a:cubicBezTo>
                  <a:cubicBezTo>
                    <a:pt x="61" y="239"/>
                    <a:pt x="45" y="234"/>
                    <a:pt x="31" y="225"/>
                  </a:cubicBezTo>
                  <a:cubicBezTo>
                    <a:pt x="18" y="216"/>
                    <a:pt x="9" y="204"/>
                    <a:pt x="5" y="190"/>
                  </a:cubicBezTo>
                  <a:cubicBezTo>
                    <a:pt x="2" y="181"/>
                    <a:pt x="0" y="164"/>
                    <a:pt x="0" y="14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8" name="Freeform 93"/>
            <p:cNvSpPr>
              <a:spLocks/>
            </p:cNvSpPr>
            <p:nvPr userDrawn="1"/>
          </p:nvSpPr>
          <p:spPr bwMode="auto">
            <a:xfrm>
              <a:off x="1268412" y="-2039938"/>
              <a:ext cx="685800" cy="873125"/>
            </a:xfrm>
            <a:custGeom>
              <a:avLst/>
              <a:gdLst>
                <a:gd name="T0" fmla="*/ 0 w 432"/>
                <a:gd name="T1" fmla="*/ 550 h 550"/>
                <a:gd name="T2" fmla="*/ 0 w 432"/>
                <a:gd name="T3" fmla="*/ 0 h 550"/>
                <a:gd name="T4" fmla="*/ 11 w 432"/>
                <a:gd name="T5" fmla="*/ 0 h 550"/>
                <a:gd name="T6" fmla="*/ 378 w 432"/>
                <a:gd name="T7" fmla="*/ 420 h 550"/>
                <a:gd name="T8" fmla="*/ 378 w 432"/>
                <a:gd name="T9" fmla="*/ 0 h 550"/>
                <a:gd name="T10" fmla="*/ 432 w 432"/>
                <a:gd name="T11" fmla="*/ 0 h 550"/>
                <a:gd name="T12" fmla="*/ 432 w 432"/>
                <a:gd name="T13" fmla="*/ 550 h 550"/>
                <a:gd name="T14" fmla="*/ 420 w 432"/>
                <a:gd name="T15" fmla="*/ 550 h 550"/>
                <a:gd name="T16" fmla="*/ 56 w 432"/>
                <a:gd name="T17" fmla="*/ 132 h 550"/>
                <a:gd name="T18" fmla="*/ 56 w 432"/>
                <a:gd name="T19" fmla="*/ 550 h 550"/>
                <a:gd name="T20" fmla="*/ 0 w 432"/>
                <a:gd name="T21"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550">
                  <a:moveTo>
                    <a:pt x="0" y="550"/>
                  </a:moveTo>
                  <a:lnTo>
                    <a:pt x="0" y="0"/>
                  </a:lnTo>
                  <a:lnTo>
                    <a:pt x="11" y="0"/>
                  </a:lnTo>
                  <a:lnTo>
                    <a:pt x="378" y="420"/>
                  </a:lnTo>
                  <a:lnTo>
                    <a:pt x="378" y="0"/>
                  </a:lnTo>
                  <a:lnTo>
                    <a:pt x="432" y="0"/>
                  </a:lnTo>
                  <a:lnTo>
                    <a:pt x="432" y="550"/>
                  </a:lnTo>
                  <a:lnTo>
                    <a:pt x="420" y="550"/>
                  </a:lnTo>
                  <a:lnTo>
                    <a:pt x="56" y="132"/>
                  </a:lnTo>
                  <a:lnTo>
                    <a:pt x="56" y="550"/>
                  </a:lnTo>
                  <a:lnTo>
                    <a:pt x="0"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9" name="Freeform 94"/>
            <p:cNvSpPr>
              <a:spLocks/>
            </p:cNvSpPr>
            <p:nvPr userDrawn="1"/>
          </p:nvSpPr>
          <p:spPr bwMode="auto">
            <a:xfrm>
              <a:off x="2127250" y="-2063751"/>
              <a:ext cx="854075" cy="919163"/>
            </a:xfrm>
            <a:custGeom>
              <a:avLst/>
              <a:gdLst>
                <a:gd name="T0" fmla="*/ 228 w 228"/>
                <a:gd name="T1" fmla="*/ 49 h 245"/>
                <a:gd name="T2" fmla="*/ 209 w 228"/>
                <a:gd name="T3" fmla="*/ 63 h 245"/>
                <a:gd name="T4" fmla="*/ 173 w 228"/>
                <a:gd name="T5" fmla="*/ 33 h 245"/>
                <a:gd name="T6" fmla="*/ 126 w 228"/>
                <a:gd name="T7" fmla="*/ 23 h 245"/>
                <a:gd name="T8" fmla="*/ 74 w 228"/>
                <a:gd name="T9" fmla="*/ 36 h 245"/>
                <a:gd name="T10" fmla="*/ 38 w 228"/>
                <a:gd name="T11" fmla="*/ 72 h 245"/>
                <a:gd name="T12" fmla="*/ 24 w 228"/>
                <a:gd name="T13" fmla="*/ 123 h 245"/>
                <a:gd name="T14" fmla="*/ 54 w 228"/>
                <a:gd name="T15" fmla="*/ 194 h 245"/>
                <a:gd name="T16" fmla="*/ 127 w 228"/>
                <a:gd name="T17" fmla="*/ 223 h 245"/>
                <a:gd name="T18" fmla="*/ 209 w 228"/>
                <a:gd name="T19" fmla="*/ 184 h 245"/>
                <a:gd name="T20" fmla="*/ 228 w 228"/>
                <a:gd name="T21" fmla="*/ 198 h 245"/>
                <a:gd name="T22" fmla="*/ 184 w 228"/>
                <a:gd name="T23" fmla="*/ 233 h 245"/>
                <a:gd name="T24" fmla="*/ 126 w 228"/>
                <a:gd name="T25" fmla="*/ 245 h 245"/>
                <a:gd name="T26" fmla="*/ 30 w 228"/>
                <a:gd name="T27" fmla="*/ 204 h 245"/>
                <a:gd name="T28" fmla="*/ 0 w 228"/>
                <a:gd name="T29" fmla="*/ 121 h 245"/>
                <a:gd name="T30" fmla="*/ 36 w 228"/>
                <a:gd name="T31" fmla="*/ 35 h 245"/>
                <a:gd name="T32" fmla="*/ 126 w 228"/>
                <a:gd name="T33" fmla="*/ 0 h 245"/>
                <a:gd name="T34" fmla="*/ 185 w 228"/>
                <a:gd name="T35" fmla="*/ 13 h 245"/>
                <a:gd name="T36" fmla="*/ 228 w 228"/>
                <a:gd name="T37" fmla="*/ 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45">
                  <a:moveTo>
                    <a:pt x="228" y="49"/>
                  </a:moveTo>
                  <a:cubicBezTo>
                    <a:pt x="209" y="63"/>
                    <a:pt x="209" y="63"/>
                    <a:pt x="209" y="63"/>
                  </a:cubicBezTo>
                  <a:cubicBezTo>
                    <a:pt x="199" y="50"/>
                    <a:pt x="187" y="40"/>
                    <a:pt x="173" y="33"/>
                  </a:cubicBezTo>
                  <a:cubicBezTo>
                    <a:pt x="159" y="26"/>
                    <a:pt x="143" y="23"/>
                    <a:pt x="126" y="23"/>
                  </a:cubicBezTo>
                  <a:cubicBezTo>
                    <a:pt x="107" y="23"/>
                    <a:pt x="90" y="27"/>
                    <a:pt x="74" y="36"/>
                  </a:cubicBezTo>
                  <a:cubicBezTo>
                    <a:pt x="59" y="45"/>
                    <a:pt x="46" y="57"/>
                    <a:pt x="38" y="72"/>
                  </a:cubicBezTo>
                  <a:cubicBezTo>
                    <a:pt x="29" y="87"/>
                    <a:pt x="24" y="104"/>
                    <a:pt x="24" y="123"/>
                  </a:cubicBezTo>
                  <a:cubicBezTo>
                    <a:pt x="24" y="152"/>
                    <a:pt x="34" y="175"/>
                    <a:pt x="54" y="194"/>
                  </a:cubicBezTo>
                  <a:cubicBezTo>
                    <a:pt x="73" y="213"/>
                    <a:pt x="98" y="223"/>
                    <a:pt x="127" y="223"/>
                  </a:cubicBezTo>
                  <a:cubicBezTo>
                    <a:pt x="160" y="223"/>
                    <a:pt x="187" y="210"/>
                    <a:pt x="209" y="184"/>
                  </a:cubicBezTo>
                  <a:cubicBezTo>
                    <a:pt x="228" y="198"/>
                    <a:pt x="228" y="198"/>
                    <a:pt x="228" y="198"/>
                  </a:cubicBezTo>
                  <a:cubicBezTo>
                    <a:pt x="216" y="213"/>
                    <a:pt x="202" y="225"/>
                    <a:pt x="184" y="233"/>
                  </a:cubicBezTo>
                  <a:cubicBezTo>
                    <a:pt x="167" y="241"/>
                    <a:pt x="147" y="245"/>
                    <a:pt x="126" y="245"/>
                  </a:cubicBezTo>
                  <a:cubicBezTo>
                    <a:pt x="85" y="245"/>
                    <a:pt x="53" y="231"/>
                    <a:pt x="30" y="204"/>
                  </a:cubicBezTo>
                  <a:cubicBezTo>
                    <a:pt x="10" y="181"/>
                    <a:pt x="0" y="153"/>
                    <a:pt x="0" y="121"/>
                  </a:cubicBezTo>
                  <a:cubicBezTo>
                    <a:pt x="0" y="87"/>
                    <a:pt x="12" y="58"/>
                    <a:pt x="36" y="35"/>
                  </a:cubicBezTo>
                  <a:cubicBezTo>
                    <a:pt x="60" y="12"/>
                    <a:pt x="90" y="0"/>
                    <a:pt x="126" y="0"/>
                  </a:cubicBezTo>
                  <a:cubicBezTo>
                    <a:pt x="147" y="0"/>
                    <a:pt x="167" y="4"/>
                    <a:pt x="185" y="13"/>
                  </a:cubicBezTo>
                  <a:cubicBezTo>
                    <a:pt x="202" y="22"/>
                    <a:pt x="216" y="34"/>
                    <a:pt x="2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0" name="Rectangle 95"/>
            <p:cNvSpPr>
              <a:spLocks noChangeArrowheads="1"/>
            </p:cNvSpPr>
            <p:nvPr userDrawn="1"/>
          </p:nvSpPr>
          <p:spPr bwMode="auto">
            <a:xfrm>
              <a:off x="3143250" y="-2039938"/>
              <a:ext cx="85725" cy="873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1" name="Freeform 96"/>
            <p:cNvSpPr>
              <a:spLocks/>
            </p:cNvSpPr>
            <p:nvPr userDrawn="1"/>
          </p:nvSpPr>
          <p:spPr bwMode="auto">
            <a:xfrm>
              <a:off x="3432175" y="-2039938"/>
              <a:ext cx="423863" cy="873125"/>
            </a:xfrm>
            <a:custGeom>
              <a:avLst/>
              <a:gdLst>
                <a:gd name="T0" fmla="*/ 0 w 267"/>
                <a:gd name="T1" fmla="*/ 0 h 550"/>
                <a:gd name="T2" fmla="*/ 54 w 267"/>
                <a:gd name="T3" fmla="*/ 0 h 550"/>
                <a:gd name="T4" fmla="*/ 54 w 267"/>
                <a:gd name="T5" fmla="*/ 496 h 550"/>
                <a:gd name="T6" fmla="*/ 267 w 267"/>
                <a:gd name="T7" fmla="*/ 496 h 550"/>
                <a:gd name="T8" fmla="*/ 267 w 267"/>
                <a:gd name="T9" fmla="*/ 550 h 550"/>
                <a:gd name="T10" fmla="*/ 0 w 267"/>
                <a:gd name="T11" fmla="*/ 550 h 550"/>
                <a:gd name="T12" fmla="*/ 0 w 267"/>
                <a:gd name="T13" fmla="*/ 0 h 550"/>
              </a:gdLst>
              <a:ahLst/>
              <a:cxnLst>
                <a:cxn ang="0">
                  <a:pos x="T0" y="T1"/>
                </a:cxn>
                <a:cxn ang="0">
                  <a:pos x="T2" y="T3"/>
                </a:cxn>
                <a:cxn ang="0">
                  <a:pos x="T4" y="T5"/>
                </a:cxn>
                <a:cxn ang="0">
                  <a:pos x="T6" y="T7"/>
                </a:cxn>
                <a:cxn ang="0">
                  <a:pos x="T8" y="T9"/>
                </a:cxn>
                <a:cxn ang="0">
                  <a:pos x="T10" y="T11"/>
                </a:cxn>
                <a:cxn ang="0">
                  <a:pos x="T12" y="T13"/>
                </a:cxn>
              </a:cxnLst>
              <a:rect l="0" t="0" r="r" b="b"/>
              <a:pathLst>
                <a:path w="267" h="550">
                  <a:moveTo>
                    <a:pt x="0" y="0"/>
                  </a:moveTo>
                  <a:lnTo>
                    <a:pt x="54" y="0"/>
                  </a:lnTo>
                  <a:lnTo>
                    <a:pt x="54" y="496"/>
                  </a:lnTo>
                  <a:lnTo>
                    <a:pt x="267" y="496"/>
                  </a:lnTo>
                  <a:lnTo>
                    <a:pt x="267" y="550"/>
                  </a:lnTo>
                  <a:lnTo>
                    <a:pt x="0" y="5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2" name="Freeform 97"/>
            <p:cNvSpPr>
              <a:spLocks noEditPoints="1"/>
            </p:cNvSpPr>
            <p:nvPr userDrawn="1"/>
          </p:nvSpPr>
          <p:spPr bwMode="auto">
            <a:xfrm>
              <a:off x="-7116763" y="-593726"/>
              <a:ext cx="506413" cy="506413"/>
            </a:xfrm>
            <a:custGeom>
              <a:avLst/>
              <a:gdLst>
                <a:gd name="T0" fmla="*/ 66 w 135"/>
                <a:gd name="T1" fmla="*/ 0 h 135"/>
                <a:gd name="T2" fmla="*/ 115 w 135"/>
                <a:gd name="T3" fmla="*/ 20 h 135"/>
                <a:gd name="T4" fmla="*/ 135 w 135"/>
                <a:gd name="T5" fmla="*/ 67 h 135"/>
                <a:gd name="T6" fmla="*/ 115 w 135"/>
                <a:gd name="T7" fmla="*/ 115 h 135"/>
                <a:gd name="T8" fmla="*/ 67 w 135"/>
                <a:gd name="T9" fmla="*/ 135 h 135"/>
                <a:gd name="T10" fmla="*/ 19 w 135"/>
                <a:gd name="T11" fmla="*/ 115 h 135"/>
                <a:gd name="T12" fmla="*/ 0 w 135"/>
                <a:gd name="T13" fmla="*/ 68 h 135"/>
                <a:gd name="T14" fmla="*/ 8 w 135"/>
                <a:gd name="T15" fmla="*/ 34 h 135"/>
                <a:gd name="T16" fmla="*/ 33 w 135"/>
                <a:gd name="T17" fmla="*/ 9 h 135"/>
                <a:gd name="T18" fmla="*/ 66 w 135"/>
                <a:gd name="T19" fmla="*/ 0 h 135"/>
                <a:gd name="T20" fmla="*/ 67 w 135"/>
                <a:gd name="T21" fmla="*/ 13 h 135"/>
                <a:gd name="T22" fmla="*/ 40 w 135"/>
                <a:gd name="T23" fmla="*/ 20 h 135"/>
                <a:gd name="T24" fmla="*/ 20 w 135"/>
                <a:gd name="T25" fmla="*/ 40 h 135"/>
                <a:gd name="T26" fmla="*/ 13 w 135"/>
                <a:gd name="T27" fmla="*/ 68 h 135"/>
                <a:gd name="T28" fmla="*/ 29 w 135"/>
                <a:gd name="T29" fmla="*/ 107 h 135"/>
                <a:gd name="T30" fmla="*/ 67 w 135"/>
                <a:gd name="T31" fmla="*/ 122 h 135"/>
                <a:gd name="T32" fmla="*/ 94 w 135"/>
                <a:gd name="T33" fmla="*/ 115 h 135"/>
                <a:gd name="T34" fmla="*/ 114 w 135"/>
                <a:gd name="T35" fmla="*/ 95 h 135"/>
                <a:gd name="T36" fmla="*/ 121 w 135"/>
                <a:gd name="T37" fmla="*/ 67 h 135"/>
                <a:gd name="T38" fmla="*/ 114 w 135"/>
                <a:gd name="T39" fmla="*/ 40 h 135"/>
                <a:gd name="T40" fmla="*/ 94 w 135"/>
                <a:gd name="T41" fmla="*/ 20 h 135"/>
                <a:gd name="T42" fmla="*/ 67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6" y="0"/>
                  </a:moveTo>
                  <a:cubicBezTo>
                    <a:pt x="86" y="0"/>
                    <a:pt x="102" y="7"/>
                    <a:pt x="115" y="20"/>
                  </a:cubicBezTo>
                  <a:cubicBezTo>
                    <a:pt x="128" y="33"/>
                    <a:pt x="135" y="49"/>
                    <a:pt x="135" y="67"/>
                  </a:cubicBezTo>
                  <a:cubicBezTo>
                    <a:pt x="135" y="86"/>
                    <a:pt x="128" y="102"/>
                    <a:pt x="115" y="115"/>
                  </a:cubicBezTo>
                  <a:cubicBezTo>
                    <a:pt x="102" y="128"/>
                    <a:pt x="86" y="135"/>
                    <a:pt x="67" y="135"/>
                  </a:cubicBezTo>
                  <a:cubicBezTo>
                    <a:pt x="48" y="135"/>
                    <a:pt x="32" y="128"/>
                    <a:pt x="19" y="115"/>
                  </a:cubicBezTo>
                  <a:cubicBezTo>
                    <a:pt x="6" y="102"/>
                    <a:pt x="0" y="87"/>
                    <a:pt x="0" y="68"/>
                  </a:cubicBezTo>
                  <a:cubicBezTo>
                    <a:pt x="0" y="56"/>
                    <a:pt x="3" y="44"/>
                    <a:pt x="8" y="34"/>
                  </a:cubicBezTo>
                  <a:cubicBezTo>
                    <a:pt x="14" y="23"/>
                    <a:pt x="23" y="15"/>
                    <a:pt x="33" y="9"/>
                  </a:cubicBezTo>
                  <a:cubicBezTo>
                    <a:pt x="43" y="3"/>
                    <a:pt x="54" y="0"/>
                    <a:pt x="66" y="0"/>
                  </a:cubicBezTo>
                  <a:close/>
                  <a:moveTo>
                    <a:pt x="67" y="13"/>
                  </a:moveTo>
                  <a:cubicBezTo>
                    <a:pt x="57" y="13"/>
                    <a:pt x="48" y="15"/>
                    <a:pt x="40" y="20"/>
                  </a:cubicBezTo>
                  <a:cubicBezTo>
                    <a:pt x="31" y="25"/>
                    <a:pt x="25" y="32"/>
                    <a:pt x="20" y="40"/>
                  </a:cubicBezTo>
                  <a:cubicBezTo>
                    <a:pt x="15" y="48"/>
                    <a:pt x="13" y="58"/>
                    <a:pt x="13" y="68"/>
                  </a:cubicBezTo>
                  <a:cubicBezTo>
                    <a:pt x="13" y="83"/>
                    <a:pt x="18" y="96"/>
                    <a:pt x="29" y="107"/>
                  </a:cubicBezTo>
                  <a:cubicBezTo>
                    <a:pt x="39" y="117"/>
                    <a:pt x="52" y="122"/>
                    <a:pt x="67" y="122"/>
                  </a:cubicBezTo>
                  <a:cubicBezTo>
                    <a:pt x="77" y="122"/>
                    <a:pt x="86" y="120"/>
                    <a:pt x="94" y="115"/>
                  </a:cubicBezTo>
                  <a:cubicBezTo>
                    <a:pt x="103" y="110"/>
                    <a:pt x="109" y="104"/>
                    <a:pt x="114" y="95"/>
                  </a:cubicBezTo>
                  <a:cubicBezTo>
                    <a:pt x="119" y="87"/>
                    <a:pt x="121" y="78"/>
                    <a:pt x="121" y="67"/>
                  </a:cubicBezTo>
                  <a:cubicBezTo>
                    <a:pt x="121" y="57"/>
                    <a:pt x="119" y="48"/>
                    <a:pt x="114" y="40"/>
                  </a:cubicBezTo>
                  <a:cubicBezTo>
                    <a:pt x="109" y="32"/>
                    <a:pt x="103" y="25"/>
                    <a:pt x="94" y="20"/>
                  </a:cubicBezTo>
                  <a:cubicBezTo>
                    <a:pt x="86" y="15"/>
                    <a:pt x="76" y="13"/>
                    <a:pt x="6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3" name="Freeform 98"/>
            <p:cNvSpPr>
              <a:spLocks/>
            </p:cNvSpPr>
            <p:nvPr userDrawn="1"/>
          </p:nvSpPr>
          <p:spPr bwMode="auto">
            <a:xfrm>
              <a:off x="-6516688" y="-581026"/>
              <a:ext cx="239713" cy="482600"/>
            </a:xfrm>
            <a:custGeom>
              <a:avLst/>
              <a:gdLst>
                <a:gd name="T0" fmla="*/ 0 w 151"/>
                <a:gd name="T1" fmla="*/ 0 h 304"/>
                <a:gd name="T2" fmla="*/ 151 w 151"/>
                <a:gd name="T3" fmla="*/ 0 h 304"/>
                <a:gd name="T4" fmla="*/ 151 w 151"/>
                <a:gd name="T5" fmla="*/ 30 h 304"/>
                <a:gd name="T6" fmla="*/ 30 w 151"/>
                <a:gd name="T7" fmla="*/ 30 h 304"/>
                <a:gd name="T8" fmla="*/ 30 w 151"/>
                <a:gd name="T9" fmla="*/ 125 h 304"/>
                <a:gd name="T10" fmla="*/ 151 w 151"/>
                <a:gd name="T11" fmla="*/ 125 h 304"/>
                <a:gd name="T12" fmla="*/ 151 w 151"/>
                <a:gd name="T13" fmla="*/ 155 h 304"/>
                <a:gd name="T14" fmla="*/ 30 w 151"/>
                <a:gd name="T15" fmla="*/ 155 h 304"/>
                <a:gd name="T16" fmla="*/ 30 w 151"/>
                <a:gd name="T17" fmla="*/ 304 h 304"/>
                <a:gd name="T18" fmla="*/ 0 w 151"/>
                <a:gd name="T19" fmla="*/ 304 h 304"/>
                <a:gd name="T20" fmla="*/ 0 w 151"/>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304">
                  <a:moveTo>
                    <a:pt x="0" y="0"/>
                  </a:moveTo>
                  <a:lnTo>
                    <a:pt x="151" y="0"/>
                  </a:lnTo>
                  <a:lnTo>
                    <a:pt x="151" y="30"/>
                  </a:lnTo>
                  <a:lnTo>
                    <a:pt x="30" y="30"/>
                  </a:lnTo>
                  <a:lnTo>
                    <a:pt x="30" y="125"/>
                  </a:lnTo>
                  <a:lnTo>
                    <a:pt x="151" y="125"/>
                  </a:lnTo>
                  <a:lnTo>
                    <a:pt x="151" y="155"/>
                  </a:lnTo>
                  <a:lnTo>
                    <a:pt x="30" y="155"/>
                  </a:lnTo>
                  <a:lnTo>
                    <a:pt x="30"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4" name="Freeform 99"/>
            <p:cNvSpPr>
              <a:spLocks/>
            </p:cNvSpPr>
            <p:nvPr userDrawn="1"/>
          </p:nvSpPr>
          <p:spPr bwMode="auto">
            <a:xfrm>
              <a:off x="-6029325" y="-593726"/>
              <a:ext cx="468313" cy="506413"/>
            </a:xfrm>
            <a:custGeom>
              <a:avLst/>
              <a:gdLst>
                <a:gd name="T0" fmla="*/ 125 w 125"/>
                <a:gd name="T1" fmla="*/ 27 h 135"/>
                <a:gd name="T2" fmla="*/ 115 w 125"/>
                <a:gd name="T3" fmla="*/ 35 h 135"/>
                <a:gd name="T4" fmla="*/ 95 w 125"/>
                <a:gd name="T5" fmla="*/ 18 h 135"/>
                <a:gd name="T6" fmla="*/ 69 w 125"/>
                <a:gd name="T7" fmla="*/ 13 h 135"/>
                <a:gd name="T8" fmla="*/ 41 w 125"/>
                <a:gd name="T9" fmla="*/ 20 h 135"/>
                <a:gd name="T10" fmla="*/ 21 w 125"/>
                <a:gd name="T11" fmla="*/ 40 h 135"/>
                <a:gd name="T12" fmla="*/ 14 w 125"/>
                <a:gd name="T13" fmla="*/ 68 h 135"/>
                <a:gd name="T14" fmla="*/ 30 w 125"/>
                <a:gd name="T15" fmla="*/ 107 h 135"/>
                <a:gd name="T16" fmla="*/ 70 w 125"/>
                <a:gd name="T17" fmla="*/ 123 h 135"/>
                <a:gd name="T18" fmla="*/ 115 w 125"/>
                <a:gd name="T19" fmla="*/ 102 h 135"/>
                <a:gd name="T20" fmla="*/ 125 w 125"/>
                <a:gd name="T21" fmla="*/ 109 h 135"/>
                <a:gd name="T22" fmla="*/ 101 w 125"/>
                <a:gd name="T23" fmla="*/ 128 h 135"/>
                <a:gd name="T24" fmla="*/ 69 w 125"/>
                <a:gd name="T25" fmla="*/ 135 h 135"/>
                <a:gd name="T26" fmla="*/ 16 w 125"/>
                <a:gd name="T27" fmla="*/ 112 h 135"/>
                <a:gd name="T28" fmla="*/ 0 w 125"/>
                <a:gd name="T29" fmla="*/ 67 h 135"/>
                <a:gd name="T30" fmla="*/ 20 w 125"/>
                <a:gd name="T31" fmla="*/ 19 h 135"/>
                <a:gd name="T32" fmla="*/ 69 w 125"/>
                <a:gd name="T33" fmla="*/ 0 h 135"/>
                <a:gd name="T34" fmla="*/ 102 w 125"/>
                <a:gd name="T35" fmla="*/ 7 h 135"/>
                <a:gd name="T36" fmla="*/ 125 w 125"/>
                <a:gd name="T37" fmla="*/ 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35">
                  <a:moveTo>
                    <a:pt x="125" y="27"/>
                  </a:moveTo>
                  <a:cubicBezTo>
                    <a:pt x="115" y="35"/>
                    <a:pt x="115" y="35"/>
                    <a:pt x="115" y="35"/>
                  </a:cubicBezTo>
                  <a:cubicBezTo>
                    <a:pt x="110" y="28"/>
                    <a:pt x="103" y="22"/>
                    <a:pt x="95" y="18"/>
                  </a:cubicBezTo>
                  <a:cubicBezTo>
                    <a:pt x="87" y="15"/>
                    <a:pt x="79" y="13"/>
                    <a:pt x="69" y="13"/>
                  </a:cubicBezTo>
                  <a:cubicBezTo>
                    <a:pt x="59" y="13"/>
                    <a:pt x="50" y="15"/>
                    <a:pt x="41" y="20"/>
                  </a:cubicBezTo>
                  <a:cubicBezTo>
                    <a:pt x="32" y="25"/>
                    <a:pt x="26" y="32"/>
                    <a:pt x="21" y="40"/>
                  </a:cubicBezTo>
                  <a:cubicBezTo>
                    <a:pt x="16" y="48"/>
                    <a:pt x="14" y="58"/>
                    <a:pt x="14" y="68"/>
                  </a:cubicBezTo>
                  <a:cubicBezTo>
                    <a:pt x="14" y="83"/>
                    <a:pt x="19" y="97"/>
                    <a:pt x="30" y="107"/>
                  </a:cubicBezTo>
                  <a:cubicBezTo>
                    <a:pt x="40" y="117"/>
                    <a:pt x="54" y="123"/>
                    <a:pt x="70" y="123"/>
                  </a:cubicBezTo>
                  <a:cubicBezTo>
                    <a:pt x="88" y="123"/>
                    <a:pt x="103" y="116"/>
                    <a:pt x="115" y="102"/>
                  </a:cubicBezTo>
                  <a:cubicBezTo>
                    <a:pt x="125" y="109"/>
                    <a:pt x="125" y="109"/>
                    <a:pt x="125" y="109"/>
                  </a:cubicBezTo>
                  <a:cubicBezTo>
                    <a:pt x="119" y="117"/>
                    <a:pt x="111" y="124"/>
                    <a:pt x="101" y="128"/>
                  </a:cubicBezTo>
                  <a:cubicBezTo>
                    <a:pt x="92" y="133"/>
                    <a:pt x="81" y="135"/>
                    <a:pt x="69" y="135"/>
                  </a:cubicBezTo>
                  <a:cubicBezTo>
                    <a:pt x="47" y="135"/>
                    <a:pt x="29" y="127"/>
                    <a:pt x="16" y="112"/>
                  </a:cubicBezTo>
                  <a:cubicBezTo>
                    <a:pt x="6" y="100"/>
                    <a:pt x="0" y="85"/>
                    <a:pt x="0" y="67"/>
                  </a:cubicBezTo>
                  <a:cubicBezTo>
                    <a:pt x="0" y="48"/>
                    <a:pt x="7" y="32"/>
                    <a:pt x="20" y="19"/>
                  </a:cubicBezTo>
                  <a:cubicBezTo>
                    <a:pt x="33" y="7"/>
                    <a:pt x="50" y="0"/>
                    <a:pt x="69" y="0"/>
                  </a:cubicBezTo>
                  <a:cubicBezTo>
                    <a:pt x="81" y="0"/>
                    <a:pt x="92" y="3"/>
                    <a:pt x="102" y="7"/>
                  </a:cubicBezTo>
                  <a:cubicBezTo>
                    <a:pt x="111" y="12"/>
                    <a:pt x="119" y="19"/>
                    <a:pt x="12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5" name="Freeform 100"/>
            <p:cNvSpPr>
              <a:spLocks noEditPoints="1"/>
            </p:cNvSpPr>
            <p:nvPr userDrawn="1"/>
          </p:nvSpPr>
          <p:spPr bwMode="auto">
            <a:xfrm>
              <a:off x="-5486400" y="-593726"/>
              <a:ext cx="506413" cy="506413"/>
            </a:xfrm>
            <a:custGeom>
              <a:avLst/>
              <a:gdLst>
                <a:gd name="T0" fmla="*/ 67 w 135"/>
                <a:gd name="T1" fmla="*/ 0 h 135"/>
                <a:gd name="T2" fmla="*/ 116 w 135"/>
                <a:gd name="T3" fmla="*/ 20 h 135"/>
                <a:gd name="T4" fmla="*/ 135 w 135"/>
                <a:gd name="T5" fmla="*/ 67 h 135"/>
                <a:gd name="T6" fmla="*/ 116 w 135"/>
                <a:gd name="T7" fmla="*/ 115 h 135"/>
                <a:gd name="T8" fmla="*/ 68 w 135"/>
                <a:gd name="T9" fmla="*/ 135 h 135"/>
                <a:gd name="T10" fmla="*/ 20 w 135"/>
                <a:gd name="T11" fmla="*/ 115 h 135"/>
                <a:gd name="T12" fmla="*/ 0 w 135"/>
                <a:gd name="T13" fmla="*/ 68 h 135"/>
                <a:gd name="T14" fmla="*/ 9 w 135"/>
                <a:gd name="T15" fmla="*/ 34 h 135"/>
                <a:gd name="T16" fmla="*/ 34 w 135"/>
                <a:gd name="T17" fmla="*/ 9 h 135"/>
                <a:gd name="T18" fmla="*/ 67 w 135"/>
                <a:gd name="T19" fmla="*/ 0 h 135"/>
                <a:gd name="T20" fmla="*/ 68 w 135"/>
                <a:gd name="T21" fmla="*/ 13 h 135"/>
                <a:gd name="T22" fmla="*/ 41 w 135"/>
                <a:gd name="T23" fmla="*/ 20 h 135"/>
                <a:gd name="T24" fmla="*/ 21 w 135"/>
                <a:gd name="T25" fmla="*/ 40 h 135"/>
                <a:gd name="T26" fmla="*/ 14 w 135"/>
                <a:gd name="T27" fmla="*/ 68 h 135"/>
                <a:gd name="T28" fmla="*/ 29 w 135"/>
                <a:gd name="T29" fmla="*/ 107 h 135"/>
                <a:gd name="T30" fmla="*/ 68 w 135"/>
                <a:gd name="T31" fmla="*/ 122 h 135"/>
                <a:gd name="T32" fmla="*/ 95 w 135"/>
                <a:gd name="T33" fmla="*/ 115 h 135"/>
                <a:gd name="T34" fmla="*/ 115 w 135"/>
                <a:gd name="T35" fmla="*/ 95 h 135"/>
                <a:gd name="T36" fmla="*/ 122 w 135"/>
                <a:gd name="T37" fmla="*/ 67 h 135"/>
                <a:gd name="T38" fmla="*/ 115 w 135"/>
                <a:gd name="T39" fmla="*/ 40 h 135"/>
                <a:gd name="T40" fmla="*/ 95 w 135"/>
                <a:gd name="T41" fmla="*/ 20 h 135"/>
                <a:gd name="T42" fmla="*/ 68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7" y="0"/>
                  </a:moveTo>
                  <a:cubicBezTo>
                    <a:pt x="86" y="0"/>
                    <a:pt x="103" y="7"/>
                    <a:pt x="116" y="20"/>
                  </a:cubicBezTo>
                  <a:cubicBezTo>
                    <a:pt x="129" y="33"/>
                    <a:pt x="135" y="49"/>
                    <a:pt x="135" y="67"/>
                  </a:cubicBezTo>
                  <a:cubicBezTo>
                    <a:pt x="135" y="86"/>
                    <a:pt x="129" y="102"/>
                    <a:pt x="116" y="115"/>
                  </a:cubicBezTo>
                  <a:cubicBezTo>
                    <a:pt x="103" y="128"/>
                    <a:pt x="87" y="135"/>
                    <a:pt x="68" y="135"/>
                  </a:cubicBezTo>
                  <a:cubicBezTo>
                    <a:pt x="49" y="135"/>
                    <a:pt x="33" y="128"/>
                    <a:pt x="20" y="115"/>
                  </a:cubicBezTo>
                  <a:cubicBezTo>
                    <a:pt x="7" y="102"/>
                    <a:pt x="0" y="87"/>
                    <a:pt x="0" y="68"/>
                  </a:cubicBezTo>
                  <a:cubicBezTo>
                    <a:pt x="0" y="56"/>
                    <a:pt x="3" y="44"/>
                    <a:pt x="9" y="34"/>
                  </a:cubicBezTo>
                  <a:cubicBezTo>
                    <a:pt x="15" y="23"/>
                    <a:pt x="23" y="15"/>
                    <a:pt x="34" y="9"/>
                  </a:cubicBezTo>
                  <a:cubicBezTo>
                    <a:pt x="44" y="3"/>
                    <a:pt x="55" y="0"/>
                    <a:pt x="67" y="0"/>
                  </a:cubicBezTo>
                  <a:close/>
                  <a:moveTo>
                    <a:pt x="68" y="13"/>
                  </a:moveTo>
                  <a:cubicBezTo>
                    <a:pt x="58" y="13"/>
                    <a:pt x="49" y="15"/>
                    <a:pt x="41" y="20"/>
                  </a:cubicBezTo>
                  <a:cubicBezTo>
                    <a:pt x="32" y="25"/>
                    <a:pt x="26" y="32"/>
                    <a:pt x="21" y="40"/>
                  </a:cubicBezTo>
                  <a:cubicBezTo>
                    <a:pt x="16" y="48"/>
                    <a:pt x="14" y="58"/>
                    <a:pt x="14" y="68"/>
                  </a:cubicBezTo>
                  <a:cubicBezTo>
                    <a:pt x="14" y="83"/>
                    <a:pt x="19" y="96"/>
                    <a:pt x="29" y="107"/>
                  </a:cubicBezTo>
                  <a:cubicBezTo>
                    <a:pt x="40" y="117"/>
                    <a:pt x="53" y="122"/>
                    <a:pt x="68" y="122"/>
                  </a:cubicBezTo>
                  <a:cubicBezTo>
                    <a:pt x="78" y="122"/>
                    <a:pt x="87" y="120"/>
                    <a:pt x="95" y="115"/>
                  </a:cubicBezTo>
                  <a:cubicBezTo>
                    <a:pt x="104" y="110"/>
                    <a:pt x="110" y="104"/>
                    <a:pt x="115" y="95"/>
                  </a:cubicBezTo>
                  <a:cubicBezTo>
                    <a:pt x="120" y="87"/>
                    <a:pt x="122" y="78"/>
                    <a:pt x="122" y="67"/>
                  </a:cubicBezTo>
                  <a:cubicBezTo>
                    <a:pt x="122" y="57"/>
                    <a:pt x="120" y="48"/>
                    <a:pt x="115" y="40"/>
                  </a:cubicBezTo>
                  <a:cubicBezTo>
                    <a:pt x="110" y="32"/>
                    <a:pt x="104" y="25"/>
                    <a:pt x="95" y="20"/>
                  </a:cubicBezTo>
                  <a:cubicBezTo>
                    <a:pt x="86" y="15"/>
                    <a:pt x="77" y="13"/>
                    <a:pt x="6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6" name="Rectangle 101"/>
            <p:cNvSpPr>
              <a:spLocks noChangeArrowheads="1"/>
            </p:cNvSpPr>
            <p:nvPr userDrawn="1"/>
          </p:nvSpPr>
          <p:spPr bwMode="auto">
            <a:xfrm>
              <a:off x="-4919663" y="-3000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7" name="Freeform 102"/>
            <p:cNvSpPr>
              <a:spLocks noEditPoints="1"/>
            </p:cNvSpPr>
            <p:nvPr userDrawn="1"/>
          </p:nvSpPr>
          <p:spPr bwMode="auto">
            <a:xfrm>
              <a:off x="-4679950" y="-593726"/>
              <a:ext cx="506413" cy="506413"/>
            </a:xfrm>
            <a:custGeom>
              <a:avLst/>
              <a:gdLst>
                <a:gd name="T0" fmla="*/ 66 w 135"/>
                <a:gd name="T1" fmla="*/ 0 h 135"/>
                <a:gd name="T2" fmla="*/ 115 w 135"/>
                <a:gd name="T3" fmla="*/ 20 h 135"/>
                <a:gd name="T4" fmla="*/ 135 w 135"/>
                <a:gd name="T5" fmla="*/ 67 h 135"/>
                <a:gd name="T6" fmla="*/ 115 w 135"/>
                <a:gd name="T7" fmla="*/ 115 h 135"/>
                <a:gd name="T8" fmla="*/ 67 w 135"/>
                <a:gd name="T9" fmla="*/ 135 h 135"/>
                <a:gd name="T10" fmla="*/ 19 w 135"/>
                <a:gd name="T11" fmla="*/ 115 h 135"/>
                <a:gd name="T12" fmla="*/ 0 w 135"/>
                <a:gd name="T13" fmla="*/ 68 h 135"/>
                <a:gd name="T14" fmla="*/ 9 w 135"/>
                <a:gd name="T15" fmla="*/ 34 h 135"/>
                <a:gd name="T16" fmla="*/ 33 w 135"/>
                <a:gd name="T17" fmla="*/ 9 h 135"/>
                <a:gd name="T18" fmla="*/ 66 w 135"/>
                <a:gd name="T19" fmla="*/ 0 h 135"/>
                <a:gd name="T20" fmla="*/ 67 w 135"/>
                <a:gd name="T21" fmla="*/ 13 h 135"/>
                <a:gd name="T22" fmla="*/ 40 w 135"/>
                <a:gd name="T23" fmla="*/ 20 h 135"/>
                <a:gd name="T24" fmla="*/ 20 w 135"/>
                <a:gd name="T25" fmla="*/ 40 h 135"/>
                <a:gd name="T26" fmla="*/ 13 w 135"/>
                <a:gd name="T27" fmla="*/ 68 h 135"/>
                <a:gd name="T28" fmla="*/ 29 w 135"/>
                <a:gd name="T29" fmla="*/ 107 h 135"/>
                <a:gd name="T30" fmla="*/ 67 w 135"/>
                <a:gd name="T31" fmla="*/ 122 h 135"/>
                <a:gd name="T32" fmla="*/ 95 w 135"/>
                <a:gd name="T33" fmla="*/ 115 h 135"/>
                <a:gd name="T34" fmla="*/ 114 w 135"/>
                <a:gd name="T35" fmla="*/ 95 h 135"/>
                <a:gd name="T36" fmla="*/ 121 w 135"/>
                <a:gd name="T37" fmla="*/ 67 h 135"/>
                <a:gd name="T38" fmla="*/ 114 w 135"/>
                <a:gd name="T39" fmla="*/ 40 h 135"/>
                <a:gd name="T40" fmla="*/ 94 w 135"/>
                <a:gd name="T41" fmla="*/ 20 h 135"/>
                <a:gd name="T42" fmla="*/ 67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6" y="0"/>
                  </a:moveTo>
                  <a:cubicBezTo>
                    <a:pt x="86" y="0"/>
                    <a:pt x="102" y="7"/>
                    <a:pt x="115" y="20"/>
                  </a:cubicBezTo>
                  <a:cubicBezTo>
                    <a:pt x="128" y="33"/>
                    <a:pt x="135" y="49"/>
                    <a:pt x="135" y="67"/>
                  </a:cubicBezTo>
                  <a:cubicBezTo>
                    <a:pt x="135" y="86"/>
                    <a:pt x="128" y="102"/>
                    <a:pt x="115" y="115"/>
                  </a:cubicBezTo>
                  <a:cubicBezTo>
                    <a:pt x="102" y="128"/>
                    <a:pt x="86" y="135"/>
                    <a:pt x="67" y="135"/>
                  </a:cubicBezTo>
                  <a:cubicBezTo>
                    <a:pt x="48" y="135"/>
                    <a:pt x="32" y="128"/>
                    <a:pt x="19" y="115"/>
                  </a:cubicBezTo>
                  <a:cubicBezTo>
                    <a:pt x="6" y="102"/>
                    <a:pt x="0" y="87"/>
                    <a:pt x="0" y="68"/>
                  </a:cubicBezTo>
                  <a:cubicBezTo>
                    <a:pt x="0" y="56"/>
                    <a:pt x="3" y="44"/>
                    <a:pt x="9" y="34"/>
                  </a:cubicBezTo>
                  <a:cubicBezTo>
                    <a:pt x="15" y="23"/>
                    <a:pt x="23" y="15"/>
                    <a:pt x="33" y="9"/>
                  </a:cubicBezTo>
                  <a:cubicBezTo>
                    <a:pt x="43" y="3"/>
                    <a:pt x="54" y="0"/>
                    <a:pt x="66" y="0"/>
                  </a:cubicBezTo>
                  <a:close/>
                  <a:moveTo>
                    <a:pt x="67" y="13"/>
                  </a:moveTo>
                  <a:cubicBezTo>
                    <a:pt x="57" y="13"/>
                    <a:pt x="48" y="15"/>
                    <a:pt x="40" y="20"/>
                  </a:cubicBezTo>
                  <a:cubicBezTo>
                    <a:pt x="31" y="25"/>
                    <a:pt x="25" y="32"/>
                    <a:pt x="20" y="40"/>
                  </a:cubicBezTo>
                  <a:cubicBezTo>
                    <a:pt x="15" y="48"/>
                    <a:pt x="13" y="58"/>
                    <a:pt x="13" y="68"/>
                  </a:cubicBezTo>
                  <a:cubicBezTo>
                    <a:pt x="13" y="83"/>
                    <a:pt x="18" y="96"/>
                    <a:pt x="29" y="107"/>
                  </a:cubicBezTo>
                  <a:cubicBezTo>
                    <a:pt x="39" y="117"/>
                    <a:pt x="52" y="122"/>
                    <a:pt x="67" y="122"/>
                  </a:cubicBezTo>
                  <a:cubicBezTo>
                    <a:pt x="77" y="122"/>
                    <a:pt x="86" y="120"/>
                    <a:pt x="95" y="115"/>
                  </a:cubicBezTo>
                  <a:cubicBezTo>
                    <a:pt x="103" y="110"/>
                    <a:pt x="110" y="104"/>
                    <a:pt x="114" y="95"/>
                  </a:cubicBezTo>
                  <a:cubicBezTo>
                    <a:pt x="119" y="87"/>
                    <a:pt x="121" y="78"/>
                    <a:pt x="121" y="67"/>
                  </a:cubicBezTo>
                  <a:cubicBezTo>
                    <a:pt x="121" y="57"/>
                    <a:pt x="119" y="48"/>
                    <a:pt x="114" y="40"/>
                  </a:cubicBezTo>
                  <a:cubicBezTo>
                    <a:pt x="110" y="32"/>
                    <a:pt x="103" y="25"/>
                    <a:pt x="94" y="20"/>
                  </a:cubicBezTo>
                  <a:cubicBezTo>
                    <a:pt x="86" y="15"/>
                    <a:pt x="77" y="13"/>
                    <a:pt x="6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8" name="Freeform 103"/>
            <p:cNvSpPr>
              <a:spLocks noEditPoints="1"/>
            </p:cNvSpPr>
            <p:nvPr userDrawn="1"/>
          </p:nvSpPr>
          <p:spPr bwMode="auto">
            <a:xfrm>
              <a:off x="-4079875" y="-581026"/>
              <a:ext cx="300038" cy="482600"/>
            </a:xfrm>
            <a:custGeom>
              <a:avLst/>
              <a:gdLst>
                <a:gd name="T0" fmla="*/ 0 w 80"/>
                <a:gd name="T1" fmla="*/ 0 h 129"/>
                <a:gd name="T2" fmla="*/ 26 w 80"/>
                <a:gd name="T3" fmla="*/ 0 h 129"/>
                <a:gd name="T4" fmla="*/ 55 w 80"/>
                <a:gd name="T5" fmla="*/ 2 h 129"/>
                <a:gd name="T6" fmla="*/ 73 w 80"/>
                <a:gd name="T7" fmla="*/ 13 h 129"/>
                <a:gd name="T8" fmla="*/ 80 w 80"/>
                <a:gd name="T9" fmla="*/ 35 h 129"/>
                <a:gd name="T10" fmla="*/ 74 w 80"/>
                <a:gd name="T11" fmla="*/ 56 h 129"/>
                <a:gd name="T12" fmla="*/ 55 w 80"/>
                <a:gd name="T13" fmla="*/ 67 h 129"/>
                <a:gd name="T14" fmla="*/ 22 w 80"/>
                <a:gd name="T15" fmla="*/ 69 h 129"/>
                <a:gd name="T16" fmla="*/ 13 w 80"/>
                <a:gd name="T17" fmla="*/ 69 h 129"/>
                <a:gd name="T18" fmla="*/ 13 w 80"/>
                <a:gd name="T19" fmla="*/ 129 h 129"/>
                <a:gd name="T20" fmla="*/ 0 w 80"/>
                <a:gd name="T21" fmla="*/ 129 h 129"/>
                <a:gd name="T22" fmla="*/ 0 w 80"/>
                <a:gd name="T23" fmla="*/ 0 h 129"/>
                <a:gd name="T24" fmla="*/ 13 w 80"/>
                <a:gd name="T25" fmla="*/ 13 h 129"/>
                <a:gd name="T26" fmla="*/ 13 w 80"/>
                <a:gd name="T27" fmla="*/ 56 h 129"/>
                <a:gd name="T28" fmla="*/ 35 w 80"/>
                <a:gd name="T29" fmla="*/ 57 h 129"/>
                <a:gd name="T30" fmla="*/ 54 w 80"/>
                <a:gd name="T31" fmla="*/ 54 h 129"/>
                <a:gd name="T32" fmla="*/ 64 w 80"/>
                <a:gd name="T33" fmla="*/ 47 h 129"/>
                <a:gd name="T34" fmla="*/ 67 w 80"/>
                <a:gd name="T35" fmla="*/ 35 h 129"/>
                <a:gd name="T36" fmla="*/ 64 w 80"/>
                <a:gd name="T37" fmla="*/ 23 h 129"/>
                <a:gd name="T38" fmla="*/ 54 w 80"/>
                <a:gd name="T39" fmla="*/ 15 h 129"/>
                <a:gd name="T40" fmla="*/ 36 w 80"/>
                <a:gd name="T41" fmla="*/ 13 h 129"/>
                <a:gd name="T42" fmla="*/ 13 w 80"/>
                <a:gd name="T43"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129">
                  <a:moveTo>
                    <a:pt x="0" y="0"/>
                  </a:moveTo>
                  <a:cubicBezTo>
                    <a:pt x="26" y="0"/>
                    <a:pt x="26" y="0"/>
                    <a:pt x="26" y="0"/>
                  </a:cubicBezTo>
                  <a:cubicBezTo>
                    <a:pt x="40" y="0"/>
                    <a:pt x="50" y="1"/>
                    <a:pt x="55" y="2"/>
                  </a:cubicBezTo>
                  <a:cubicBezTo>
                    <a:pt x="63" y="4"/>
                    <a:pt x="69" y="8"/>
                    <a:pt x="73" y="13"/>
                  </a:cubicBezTo>
                  <a:cubicBezTo>
                    <a:pt x="78" y="19"/>
                    <a:pt x="80" y="26"/>
                    <a:pt x="80" y="35"/>
                  </a:cubicBezTo>
                  <a:cubicBezTo>
                    <a:pt x="80" y="43"/>
                    <a:pt x="78" y="50"/>
                    <a:pt x="74" y="56"/>
                  </a:cubicBezTo>
                  <a:cubicBezTo>
                    <a:pt x="69" y="61"/>
                    <a:pt x="63" y="65"/>
                    <a:pt x="55" y="67"/>
                  </a:cubicBezTo>
                  <a:cubicBezTo>
                    <a:pt x="49" y="68"/>
                    <a:pt x="38" y="69"/>
                    <a:pt x="22" y="69"/>
                  </a:cubicBezTo>
                  <a:cubicBezTo>
                    <a:pt x="13" y="69"/>
                    <a:pt x="13" y="69"/>
                    <a:pt x="13" y="69"/>
                  </a:cubicBezTo>
                  <a:cubicBezTo>
                    <a:pt x="13" y="129"/>
                    <a:pt x="13" y="129"/>
                    <a:pt x="13" y="129"/>
                  </a:cubicBezTo>
                  <a:cubicBezTo>
                    <a:pt x="0" y="129"/>
                    <a:pt x="0" y="129"/>
                    <a:pt x="0" y="129"/>
                  </a:cubicBezTo>
                  <a:lnTo>
                    <a:pt x="0" y="0"/>
                  </a:lnTo>
                  <a:close/>
                  <a:moveTo>
                    <a:pt x="13" y="13"/>
                  </a:moveTo>
                  <a:cubicBezTo>
                    <a:pt x="13" y="56"/>
                    <a:pt x="13" y="56"/>
                    <a:pt x="13" y="56"/>
                  </a:cubicBezTo>
                  <a:cubicBezTo>
                    <a:pt x="35" y="57"/>
                    <a:pt x="35" y="57"/>
                    <a:pt x="35" y="57"/>
                  </a:cubicBezTo>
                  <a:cubicBezTo>
                    <a:pt x="44" y="57"/>
                    <a:pt x="50" y="56"/>
                    <a:pt x="54" y="54"/>
                  </a:cubicBezTo>
                  <a:cubicBezTo>
                    <a:pt x="58" y="53"/>
                    <a:pt x="61" y="50"/>
                    <a:pt x="64" y="47"/>
                  </a:cubicBezTo>
                  <a:cubicBezTo>
                    <a:pt x="66" y="43"/>
                    <a:pt x="67" y="39"/>
                    <a:pt x="67" y="35"/>
                  </a:cubicBezTo>
                  <a:cubicBezTo>
                    <a:pt x="67" y="30"/>
                    <a:pt x="66" y="26"/>
                    <a:pt x="64" y="23"/>
                  </a:cubicBezTo>
                  <a:cubicBezTo>
                    <a:pt x="61" y="19"/>
                    <a:pt x="58" y="17"/>
                    <a:pt x="54" y="15"/>
                  </a:cubicBezTo>
                  <a:cubicBezTo>
                    <a:pt x="51" y="14"/>
                    <a:pt x="44" y="13"/>
                    <a:pt x="36" y="13"/>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9" name="Freeform 104"/>
            <p:cNvSpPr>
              <a:spLocks/>
            </p:cNvSpPr>
            <p:nvPr userDrawn="1"/>
          </p:nvSpPr>
          <p:spPr bwMode="auto">
            <a:xfrm>
              <a:off x="-3681413" y="-581026"/>
              <a:ext cx="273050" cy="482600"/>
            </a:xfrm>
            <a:custGeom>
              <a:avLst/>
              <a:gdLst>
                <a:gd name="T0" fmla="*/ 0 w 172"/>
                <a:gd name="T1" fmla="*/ 0 h 304"/>
                <a:gd name="T2" fmla="*/ 172 w 172"/>
                <a:gd name="T3" fmla="*/ 0 h 304"/>
                <a:gd name="T4" fmla="*/ 172 w 172"/>
                <a:gd name="T5" fmla="*/ 30 h 304"/>
                <a:gd name="T6" fmla="*/ 30 w 172"/>
                <a:gd name="T7" fmla="*/ 30 h 304"/>
                <a:gd name="T8" fmla="*/ 30 w 172"/>
                <a:gd name="T9" fmla="*/ 125 h 304"/>
                <a:gd name="T10" fmla="*/ 172 w 172"/>
                <a:gd name="T11" fmla="*/ 125 h 304"/>
                <a:gd name="T12" fmla="*/ 172 w 172"/>
                <a:gd name="T13" fmla="*/ 155 h 304"/>
                <a:gd name="T14" fmla="*/ 30 w 172"/>
                <a:gd name="T15" fmla="*/ 155 h 304"/>
                <a:gd name="T16" fmla="*/ 30 w 172"/>
                <a:gd name="T17" fmla="*/ 274 h 304"/>
                <a:gd name="T18" fmla="*/ 172 w 172"/>
                <a:gd name="T19" fmla="*/ 274 h 304"/>
                <a:gd name="T20" fmla="*/ 172 w 172"/>
                <a:gd name="T21" fmla="*/ 304 h 304"/>
                <a:gd name="T22" fmla="*/ 0 w 172"/>
                <a:gd name="T23" fmla="*/ 304 h 304"/>
                <a:gd name="T24" fmla="*/ 0 w 172"/>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04">
                  <a:moveTo>
                    <a:pt x="0" y="0"/>
                  </a:moveTo>
                  <a:lnTo>
                    <a:pt x="172" y="0"/>
                  </a:lnTo>
                  <a:lnTo>
                    <a:pt x="172" y="30"/>
                  </a:lnTo>
                  <a:lnTo>
                    <a:pt x="30" y="30"/>
                  </a:lnTo>
                  <a:lnTo>
                    <a:pt x="30" y="125"/>
                  </a:lnTo>
                  <a:lnTo>
                    <a:pt x="172" y="125"/>
                  </a:lnTo>
                  <a:lnTo>
                    <a:pt x="172" y="155"/>
                  </a:lnTo>
                  <a:lnTo>
                    <a:pt x="30" y="155"/>
                  </a:lnTo>
                  <a:lnTo>
                    <a:pt x="30" y="274"/>
                  </a:lnTo>
                  <a:lnTo>
                    <a:pt x="172" y="274"/>
                  </a:lnTo>
                  <a:lnTo>
                    <a:pt x="172"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0" name="Freeform 105"/>
            <p:cNvSpPr>
              <a:spLocks noEditPoints="1"/>
            </p:cNvSpPr>
            <p:nvPr userDrawn="1"/>
          </p:nvSpPr>
          <p:spPr bwMode="auto">
            <a:xfrm>
              <a:off x="-3322638" y="-581026"/>
              <a:ext cx="307975" cy="482600"/>
            </a:xfrm>
            <a:custGeom>
              <a:avLst/>
              <a:gdLst>
                <a:gd name="T0" fmla="*/ 0 w 82"/>
                <a:gd name="T1" fmla="*/ 0 h 129"/>
                <a:gd name="T2" fmla="*/ 26 w 82"/>
                <a:gd name="T3" fmla="*/ 0 h 129"/>
                <a:gd name="T4" fmla="*/ 55 w 82"/>
                <a:gd name="T5" fmla="*/ 2 h 129"/>
                <a:gd name="T6" fmla="*/ 73 w 82"/>
                <a:gd name="T7" fmla="*/ 13 h 129"/>
                <a:gd name="T8" fmla="*/ 80 w 82"/>
                <a:gd name="T9" fmla="*/ 35 h 129"/>
                <a:gd name="T10" fmla="*/ 75 w 82"/>
                <a:gd name="T11" fmla="*/ 53 h 129"/>
                <a:gd name="T12" fmla="*/ 61 w 82"/>
                <a:gd name="T13" fmla="*/ 65 h 129"/>
                <a:gd name="T14" fmla="*/ 36 w 82"/>
                <a:gd name="T15" fmla="*/ 69 h 129"/>
                <a:gd name="T16" fmla="*/ 82 w 82"/>
                <a:gd name="T17" fmla="*/ 129 h 129"/>
                <a:gd name="T18" fmla="*/ 66 w 82"/>
                <a:gd name="T19" fmla="*/ 129 h 129"/>
                <a:gd name="T20" fmla="*/ 20 w 82"/>
                <a:gd name="T21" fmla="*/ 69 h 129"/>
                <a:gd name="T22" fmla="*/ 13 w 82"/>
                <a:gd name="T23" fmla="*/ 69 h 129"/>
                <a:gd name="T24" fmla="*/ 13 w 82"/>
                <a:gd name="T25" fmla="*/ 129 h 129"/>
                <a:gd name="T26" fmla="*/ 0 w 82"/>
                <a:gd name="T27" fmla="*/ 129 h 129"/>
                <a:gd name="T28" fmla="*/ 0 w 82"/>
                <a:gd name="T29" fmla="*/ 0 h 129"/>
                <a:gd name="T30" fmla="*/ 13 w 82"/>
                <a:gd name="T31" fmla="*/ 13 h 129"/>
                <a:gd name="T32" fmla="*/ 13 w 82"/>
                <a:gd name="T33" fmla="*/ 57 h 129"/>
                <a:gd name="T34" fmla="*/ 35 w 82"/>
                <a:gd name="T35" fmla="*/ 57 h 129"/>
                <a:gd name="T36" fmla="*/ 54 w 82"/>
                <a:gd name="T37" fmla="*/ 54 h 129"/>
                <a:gd name="T38" fmla="*/ 64 w 82"/>
                <a:gd name="T39" fmla="*/ 46 h 129"/>
                <a:gd name="T40" fmla="*/ 67 w 82"/>
                <a:gd name="T41" fmla="*/ 34 h 129"/>
                <a:gd name="T42" fmla="*/ 64 w 82"/>
                <a:gd name="T43" fmla="*/ 23 h 129"/>
                <a:gd name="T44" fmla="*/ 54 w 82"/>
                <a:gd name="T45" fmla="*/ 15 h 129"/>
                <a:gd name="T46" fmla="*/ 36 w 82"/>
                <a:gd name="T47" fmla="*/ 13 h 129"/>
                <a:gd name="T48" fmla="*/ 13 w 82"/>
                <a:gd name="T4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29">
                  <a:moveTo>
                    <a:pt x="0" y="0"/>
                  </a:moveTo>
                  <a:cubicBezTo>
                    <a:pt x="26" y="0"/>
                    <a:pt x="26" y="0"/>
                    <a:pt x="26" y="0"/>
                  </a:cubicBezTo>
                  <a:cubicBezTo>
                    <a:pt x="40" y="0"/>
                    <a:pt x="50" y="1"/>
                    <a:pt x="55" y="2"/>
                  </a:cubicBezTo>
                  <a:cubicBezTo>
                    <a:pt x="62" y="4"/>
                    <a:pt x="68" y="8"/>
                    <a:pt x="73" y="13"/>
                  </a:cubicBezTo>
                  <a:cubicBezTo>
                    <a:pt x="78" y="19"/>
                    <a:pt x="80" y="26"/>
                    <a:pt x="80" y="35"/>
                  </a:cubicBezTo>
                  <a:cubicBezTo>
                    <a:pt x="80" y="42"/>
                    <a:pt x="79" y="48"/>
                    <a:pt x="75" y="53"/>
                  </a:cubicBezTo>
                  <a:cubicBezTo>
                    <a:pt x="72" y="58"/>
                    <a:pt x="67" y="62"/>
                    <a:pt x="61" y="65"/>
                  </a:cubicBezTo>
                  <a:cubicBezTo>
                    <a:pt x="55" y="68"/>
                    <a:pt x="47" y="69"/>
                    <a:pt x="36" y="69"/>
                  </a:cubicBezTo>
                  <a:cubicBezTo>
                    <a:pt x="82" y="129"/>
                    <a:pt x="82" y="129"/>
                    <a:pt x="82" y="129"/>
                  </a:cubicBezTo>
                  <a:cubicBezTo>
                    <a:pt x="66" y="129"/>
                    <a:pt x="66" y="129"/>
                    <a:pt x="66" y="129"/>
                  </a:cubicBezTo>
                  <a:cubicBezTo>
                    <a:pt x="20" y="69"/>
                    <a:pt x="20" y="69"/>
                    <a:pt x="20" y="69"/>
                  </a:cubicBezTo>
                  <a:cubicBezTo>
                    <a:pt x="13" y="69"/>
                    <a:pt x="13" y="69"/>
                    <a:pt x="13" y="69"/>
                  </a:cubicBezTo>
                  <a:cubicBezTo>
                    <a:pt x="13" y="129"/>
                    <a:pt x="13" y="129"/>
                    <a:pt x="13" y="129"/>
                  </a:cubicBezTo>
                  <a:cubicBezTo>
                    <a:pt x="0" y="129"/>
                    <a:pt x="0" y="129"/>
                    <a:pt x="0" y="129"/>
                  </a:cubicBezTo>
                  <a:lnTo>
                    <a:pt x="0" y="0"/>
                  </a:lnTo>
                  <a:close/>
                  <a:moveTo>
                    <a:pt x="13" y="13"/>
                  </a:moveTo>
                  <a:cubicBezTo>
                    <a:pt x="13" y="57"/>
                    <a:pt x="13" y="57"/>
                    <a:pt x="13" y="57"/>
                  </a:cubicBezTo>
                  <a:cubicBezTo>
                    <a:pt x="35" y="57"/>
                    <a:pt x="35" y="57"/>
                    <a:pt x="35" y="57"/>
                  </a:cubicBezTo>
                  <a:cubicBezTo>
                    <a:pt x="44" y="57"/>
                    <a:pt x="50" y="56"/>
                    <a:pt x="54" y="54"/>
                  </a:cubicBezTo>
                  <a:cubicBezTo>
                    <a:pt x="58" y="53"/>
                    <a:pt x="61" y="50"/>
                    <a:pt x="64" y="46"/>
                  </a:cubicBezTo>
                  <a:cubicBezTo>
                    <a:pt x="66" y="43"/>
                    <a:pt x="67" y="39"/>
                    <a:pt x="67" y="34"/>
                  </a:cubicBezTo>
                  <a:cubicBezTo>
                    <a:pt x="67" y="30"/>
                    <a:pt x="66" y="26"/>
                    <a:pt x="64" y="23"/>
                  </a:cubicBezTo>
                  <a:cubicBezTo>
                    <a:pt x="61" y="19"/>
                    <a:pt x="58" y="17"/>
                    <a:pt x="54" y="15"/>
                  </a:cubicBezTo>
                  <a:cubicBezTo>
                    <a:pt x="51" y="14"/>
                    <a:pt x="44" y="13"/>
                    <a:pt x="36" y="13"/>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1" name="Freeform 106"/>
            <p:cNvSpPr>
              <a:spLocks noEditPoints="1"/>
            </p:cNvSpPr>
            <p:nvPr userDrawn="1"/>
          </p:nvSpPr>
          <p:spPr bwMode="auto">
            <a:xfrm>
              <a:off x="-2962275" y="-581026"/>
              <a:ext cx="465138" cy="482600"/>
            </a:xfrm>
            <a:custGeom>
              <a:avLst/>
              <a:gdLst>
                <a:gd name="T0" fmla="*/ 151 w 293"/>
                <a:gd name="T1" fmla="*/ 0 h 304"/>
                <a:gd name="T2" fmla="*/ 293 w 293"/>
                <a:gd name="T3" fmla="*/ 304 h 304"/>
                <a:gd name="T4" fmla="*/ 260 w 293"/>
                <a:gd name="T5" fmla="*/ 304 h 304"/>
                <a:gd name="T6" fmla="*/ 213 w 293"/>
                <a:gd name="T7" fmla="*/ 203 h 304"/>
                <a:gd name="T8" fmla="*/ 83 w 293"/>
                <a:gd name="T9" fmla="*/ 203 h 304"/>
                <a:gd name="T10" fmla="*/ 36 w 293"/>
                <a:gd name="T11" fmla="*/ 304 h 304"/>
                <a:gd name="T12" fmla="*/ 0 w 293"/>
                <a:gd name="T13" fmla="*/ 304 h 304"/>
                <a:gd name="T14" fmla="*/ 144 w 293"/>
                <a:gd name="T15" fmla="*/ 0 h 304"/>
                <a:gd name="T16" fmla="*/ 151 w 293"/>
                <a:gd name="T17" fmla="*/ 0 h 304"/>
                <a:gd name="T18" fmla="*/ 149 w 293"/>
                <a:gd name="T19" fmla="*/ 66 h 304"/>
                <a:gd name="T20" fmla="*/ 97 w 293"/>
                <a:gd name="T21" fmla="*/ 174 h 304"/>
                <a:gd name="T22" fmla="*/ 199 w 293"/>
                <a:gd name="T23" fmla="*/ 174 h 304"/>
                <a:gd name="T24" fmla="*/ 149 w 293"/>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304">
                  <a:moveTo>
                    <a:pt x="151" y="0"/>
                  </a:moveTo>
                  <a:lnTo>
                    <a:pt x="293" y="304"/>
                  </a:lnTo>
                  <a:lnTo>
                    <a:pt x="260" y="304"/>
                  </a:lnTo>
                  <a:lnTo>
                    <a:pt x="213" y="203"/>
                  </a:lnTo>
                  <a:lnTo>
                    <a:pt x="83" y="203"/>
                  </a:lnTo>
                  <a:lnTo>
                    <a:pt x="36" y="304"/>
                  </a:lnTo>
                  <a:lnTo>
                    <a:pt x="0" y="304"/>
                  </a:lnTo>
                  <a:lnTo>
                    <a:pt x="144" y="0"/>
                  </a:lnTo>
                  <a:lnTo>
                    <a:pt x="151" y="0"/>
                  </a:lnTo>
                  <a:close/>
                  <a:moveTo>
                    <a:pt x="149" y="66"/>
                  </a:moveTo>
                  <a:lnTo>
                    <a:pt x="97" y="174"/>
                  </a:lnTo>
                  <a:lnTo>
                    <a:pt x="199" y="174"/>
                  </a:lnTo>
                  <a:lnTo>
                    <a:pt x="14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2" name="Freeform 107"/>
            <p:cNvSpPr>
              <a:spLocks/>
            </p:cNvSpPr>
            <p:nvPr userDrawn="1"/>
          </p:nvSpPr>
          <p:spPr bwMode="auto">
            <a:xfrm>
              <a:off x="-2470150" y="-581026"/>
              <a:ext cx="261938" cy="482600"/>
            </a:xfrm>
            <a:custGeom>
              <a:avLst/>
              <a:gdLst>
                <a:gd name="T0" fmla="*/ 0 w 165"/>
                <a:gd name="T1" fmla="*/ 30 h 304"/>
                <a:gd name="T2" fmla="*/ 0 w 165"/>
                <a:gd name="T3" fmla="*/ 0 h 304"/>
                <a:gd name="T4" fmla="*/ 165 w 165"/>
                <a:gd name="T5" fmla="*/ 0 h 304"/>
                <a:gd name="T6" fmla="*/ 165 w 165"/>
                <a:gd name="T7" fmla="*/ 30 h 304"/>
                <a:gd name="T8" fmla="*/ 99 w 165"/>
                <a:gd name="T9" fmla="*/ 30 h 304"/>
                <a:gd name="T10" fmla="*/ 99 w 165"/>
                <a:gd name="T11" fmla="*/ 304 h 304"/>
                <a:gd name="T12" fmla="*/ 68 w 165"/>
                <a:gd name="T13" fmla="*/ 304 h 304"/>
                <a:gd name="T14" fmla="*/ 68 w 165"/>
                <a:gd name="T15" fmla="*/ 30 h 304"/>
                <a:gd name="T16" fmla="*/ 0 w 165"/>
                <a:gd name="T17"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04">
                  <a:moveTo>
                    <a:pt x="0" y="30"/>
                  </a:moveTo>
                  <a:lnTo>
                    <a:pt x="0" y="0"/>
                  </a:lnTo>
                  <a:lnTo>
                    <a:pt x="165" y="0"/>
                  </a:lnTo>
                  <a:lnTo>
                    <a:pt x="165" y="30"/>
                  </a:lnTo>
                  <a:lnTo>
                    <a:pt x="99" y="30"/>
                  </a:lnTo>
                  <a:lnTo>
                    <a:pt x="99" y="304"/>
                  </a:lnTo>
                  <a:lnTo>
                    <a:pt x="68" y="304"/>
                  </a:lnTo>
                  <a:lnTo>
                    <a:pt x="68"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3" name="Rectangle 108"/>
            <p:cNvSpPr>
              <a:spLocks noChangeArrowheads="1"/>
            </p:cNvSpPr>
            <p:nvPr userDrawn="1"/>
          </p:nvSpPr>
          <p:spPr bwMode="auto">
            <a:xfrm>
              <a:off x="-2144713" y="-581026"/>
              <a:ext cx="49213" cy="482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4" name="Freeform 109"/>
            <p:cNvSpPr>
              <a:spLocks/>
            </p:cNvSpPr>
            <p:nvPr userDrawn="1"/>
          </p:nvSpPr>
          <p:spPr bwMode="auto">
            <a:xfrm>
              <a:off x="-2024063" y="-581026"/>
              <a:ext cx="427038" cy="482600"/>
            </a:xfrm>
            <a:custGeom>
              <a:avLst/>
              <a:gdLst>
                <a:gd name="T0" fmla="*/ 0 w 269"/>
                <a:gd name="T1" fmla="*/ 0 h 304"/>
                <a:gd name="T2" fmla="*/ 33 w 269"/>
                <a:gd name="T3" fmla="*/ 0 h 304"/>
                <a:gd name="T4" fmla="*/ 134 w 269"/>
                <a:gd name="T5" fmla="*/ 233 h 304"/>
                <a:gd name="T6" fmla="*/ 236 w 269"/>
                <a:gd name="T7" fmla="*/ 0 h 304"/>
                <a:gd name="T8" fmla="*/ 269 w 269"/>
                <a:gd name="T9" fmla="*/ 0 h 304"/>
                <a:gd name="T10" fmla="*/ 137 w 269"/>
                <a:gd name="T11" fmla="*/ 304 h 304"/>
                <a:gd name="T12" fmla="*/ 130 w 269"/>
                <a:gd name="T13" fmla="*/ 304 h 304"/>
                <a:gd name="T14" fmla="*/ 0 w 269"/>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304">
                  <a:moveTo>
                    <a:pt x="0" y="0"/>
                  </a:moveTo>
                  <a:lnTo>
                    <a:pt x="33" y="0"/>
                  </a:lnTo>
                  <a:lnTo>
                    <a:pt x="134" y="233"/>
                  </a:lnTo>
                  <a:lnTo>
                    <a:pt x="236" y="0"/>
                  </a:lnTo>
                  <a:lnTo>
                    <a:pt x="269" y="0"/>
                  </a:lnTo>
                  <a:lnTo>
                    <a:pt x="137" y="304"/>
                  </a:lnTo>
                  <a:lnTo>
                    <a:pt x="13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5" name="Freeform 110"/>
            <p:cNvSpPr>
              <a:spLocks/>
            </p:cNvSpPr>
            <p:nvPr userDrawn="1"/>
          </p:nvSpPr>
          <p:spPr bwMode="auto">
            <a:xfrm>
              <a:off x="-1517650" y="-581026"/>
              <a:ext cx="276225" cy="482600"/>
            </a:xfrm>
            <a:custGeom>
              <a:avLst/>
              <a:gdLst>
                <a:gd name="T0" fmla="*/ 0 w 174"/>
                <a:gd name="T1" fmla="*/ 0 h 304"/>
                <a:gd name="T2" fmla="*/ 174 w 174"/>
                <a:gd name="T3" fmla="*/ 0 h 304"/>
                <a:gd name="T4" fmla="*/ 174 w 174"/>
                <a:gd name="T5" fmla="*/ 30 h 304"/>
                <a:gd name="T6" fmla="*/ 30 w 174"/>
                <a:gd name="T7" fmla="*/ 30 h 304"/>
                <a:gd name="T8" fmla="*/ 30 w 174"/>
                <a:gd name="T9" fmla="*/ 125 h 304"/>
                <a:gd name="T10" fmla="*/ 172 w 174"/>
                <a:gd name="T11" fmla="*/ 125 h 304"/>
                <a:gd name="T12" fmla="*/ 172 w 174"/>
                <a:gd name="T13" fmla="*/ 155 h 304"/>
                <a:gd name="T14" fmla="*/ 30 w 174"/>
                <a:gd name="T15" fmla="*/ 155 h 304"/>
                <a:gd name="T16" fmla="*/ 30 w 174"/>
                <a:gd name="T17" fmla="*/ 274 h 304"/>
                <a:gd name="T18" fmla="*/ 172 w 174"/>
                <a:gd name="T19" fmla="*/ 274 h 304"/>
                <a:gd name="T20" fmla="*/ 172 w 174"/>
                <a:gd name="T21" fmla="*/ 304 h 304"/>
                <a:gd name="T22" fmla="*/ 0 w 174"/>
                <a:gd name="T23" fmla="*/ 304 h 304"/>
                <a:gd name="T24" fmla="*/ 0 w 174"/>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304">
                  <a:moveTo>
                    <a:pt x="0" y="0"/>
                  </a:moveTo>
                  <a:lnTo>
                    <a:pt x="174" y="0"/>
                  </a:lnTo>
                  <a:lnTo>
                    <a:pt x="174" y="30"/>
                  </a:lnTo>
                  <a:lnTo>
                    <a:pt x="30" y="30"/>
                  </a:lnTo>
                  <a:lnTo>
                    <a:pt x="30" y="125"/>
                  </a:lnTo>
                  <a:lnTo>
                    <a:pt x="172" y="125"/>
                  </a:lnTo>
                  <a:lnTo>
                    <a:pt x="172" y="155"/>
                  </a:lnTo>
                  <a:lnTo>
                    <a:pt x="30" y="155"/>
                  </a:lnTo>
                  <a:lnTo>
                    <a:pt x="30" y="274"/>
                  </a:lnTo>
                  <a:lnTo>
                    <a:pt x="172" y="274"/>
                  </a:lnTo>
                  <a:lnTo>
                    <a:pt x="172"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6" name="Freeform 111"/>
            <p:cNvSpPr>
              <a:spLocks/>
            </p:cNvSpPr>
            <p:nvPr userDrawn="1"/>
          </p:nvSpPr>
          <p:spPr bwMode="auto">
            <a:xfrm>
              <a:off x="-1206500" y="-593726"/>
              <a:ext cx="280988" cy="506413"/>
            </a:xfrm>
            <a:custGeom>
              <a:avLst/>
              <a:gdLst>
                <a:gd name="T0" fmla="*/ 0 w 75"/>
                <a:gd name="T1" fmla="*/ 108 h 135"/>
                <a:gd name="T2" fmla="*/ 11 w 75"/>
                <a:gd name="T3" fmla="*/ 101 h 135"/>
                <a:gd name="T4" fmla="*/ 37 w 75"/>
                <a:gd name="T5" fmla="*/ 122 h 135"/>
                <a:gd name="T6" fmla="*/ 49 w 75"/>
                <a:gd name="T7" fmla="*/ 119 h 135"/>
                <a:gd name="T8" fmla="*/ 58 w 75"/>
                <a:gd name="T9" fmla="*/ 111 h 135"/>
                <a:gd name="T10" fmla="*/ 61 w 75"/>
                <a:gd name="T11" fmla="*/ 101 h 135"/>
                <a:gd name="T12" fmla="*/ 56 w 75"/>
                <a:gd name="T13" fmla="*/ 88 h 135"/>
                <a:gd name="T14" fmla="*/ 34 w 75"/>
                <a:gd name="T15" fmla="*/ 67 h 135"/>
                <a:gd name="T16" fmla="*/ 15 w 75"/>
                <a:gd name="T17" fmla="*/ 50 h 135"/>
                <a:gd name="T18" fmla="*/ 8 w 75"/>
                <a:gd name="T19" fmla="*/ 30 h 135"/>
                <a:gd name="T20" fmla="*/ 12 w 75"/>
                <a:gd name="T21" fmla="*/ 15 h 135"/>
                <a:gd name="T22" fmla="*/ 23 w 75"/>
                <a:gd name="T23" fmla="*/ 4 h 135"/>
                <a:gd name="T24" fmla="*/ 39 w 75"/>
                <a:gd name="T25" fmla="*/ 0 h 135"/>
                <a:gd name="T26" fmla="*/ 56 w 75"/>
                <a:gd name="T27" fmla="*/ 5 h 135"/>
                <a:gd name="T28" fmla="*/ 72 w 75"/>
                <a:gd name="T29" fmla="*/ 21 h 135"/>
                <a:gd name="T30" fmla="*/ 62 w 75"/>
                <a:gd name="T31" fmla="*/ 29 h 135"/>
                <a:gd name="T32" fmla="*/ 50 w 75"/>
                <a:gd name="T33" fmla="*/ 16 h 135"/>
                <a:gd name="T34" fmla="*/ 39 w 75"/>
                <a:gd name="T35" fmla="*/ 13 h 135"/>
                <a:gd name="T36" fmla="*/ 26 w 75"/>
                <a:gd name="T37" fmla="*/ 18 h 135"/>
                <a:gd name="T38" fmla="*/ 21 w 75"/>
                <a:gd name="T39" fmla="*/ 30 h 135"/>
                <a:gd name="T40" fmla="*/ 23 w 75"/>
                <a:gd name="T41" fmla="*/ 38 h 135"/>
                <a:gd name="T42" fmla="*/ 29 w 75"/>
                <a:gd name="T43" fmla="*/ 46 h 135"/>
                <a:gd name="T44" fmla="*/ 46 w 75"/>
                <a:gd name="T45" fmla="*/ 59 h 135"/>
                <a:gd name="T46" fmla="*/ 68 w 75"/>
                <a:gd name="T47" fmla="*/ 81 h 135"/>
                <a:gd name="T48" fmla="*/ 75 w 75"/>
                <a:gd name="T49" fmla="*/ 100 h 135"/>
                <a:gd name="T50" fmla="*/ 64 w 75"/>
                <a:gd name="T51" fmla="*/ 124 h 135"/>
                <a:gd name="T52" fmla="*/ 38 w 75"/>
                <a:gd name="T53" fmla="*/ 135 h 135"/>
                <a:gd name="T54" fmla="*/ 17 w 75"/>
                <a:gd name="T55" fmla="*/ 129 h 135"/>
                <a:gd name="T56" fmla="*/ 0 w 75"/>
                <a:gd name="T5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35">
                  <a:moveTo>
                    <a:pt x="0" y="108"/>
                  </a:moveTo>
                  <a:cubicBezTo>
                    <a:pt x="11" y="101"/>
                    <a:pt x="11" y="101"/>
                    <a:pt x="11" y="101"/>
                  </a:cubicBezTo>
                  <a:cubicBezTo>
                    <a:pt x="18" y="115"/>
                    <a:pt x="27" y="122"/>
                    <a:pt x="37" y="122"/>
                  </a:cubicBezTo>
                  <a:cubicBezTo>
                    <a:pt x="41" y="122"/>
                    <a:pt x="45" y="121"/>
                    <a:pt x="49" y="119"/>
                  </a:cubicBezTo>
                  <a:cubicBezTo>
                    <a:pt x="53" y="117"/>
                    <a:pt x="56" y="115"/>
                    <a:pt x="58" y="111"/>
                  </a:cubicBezTo>
                  <a:cubicBezTo>
                    <a:pt x="60" y="108"/>
                    <a:pt x="61" y="104"/>
                    <a:pt x="61" y="101"/>
                  </a:cubicBezTo>
                  <a:cubicBezTo>
                    <a:pt x="61" y="96"/>
                    <a:pt x="59" y="92"/>
                    <a:pt x="56" y="88"/>
                  </a:cubicBezTo>
                  <a:cubicBezTo>
                    <a:pt x="52" y="82"/>
                    <a:pt x="45" y="75"/>
                    <a:pt x="34" y="67"/>
                  </a:cubicBezTo>
                  <a:cubicBezTo>
                    <a:pt x="24" y="59"/>
                    <a:pt x="17" y="53"/>
                    <a:pt x="15" y="50"/>
                  </a:cubicBezTo>
                  <a:cubicBezTo>
                    <a:pt x="10" y="44"/>
                    <a:pt x="8" y="37"/>
                    <a:pt x="8" y="30"/>
                  </a:cubicBezTo>
                  <a:cubicBezTo>
                    <a:pt x="8" y="25"/>
                    <a:pt x="9" y="20"/>
                    <a:pt x="12" y="15"/>
                  </a:cubicBezTo>
                  <a:cubicBezTo>
                    <a:pt x="14" y="10"/>
                    <a:pt x="18" y="7"/>
                    <a:pt x="23" y="4"/>
                  </a:cubicBezTo>
                  <a:cubicBezTo>
                    <a:pt x="28" y="2"/>
                    <a:pt x="33" y="0"/>
                    <a:pt x="39" y="0"/>
                  </a:cubicBezTo>
                  <a:cubicBezTo>
                    <a:pt x="45" y="0"/>
                    <a:pt x="51" y="2"/>
                    <a:pt x="56" y="5"/>
                  </a:cubicBezTo>
                  <a:cubicBezTo>
                    <a:pt x="61" y="8"/>
                    <a:pt x="67" y="13"/>
                    <a:pt x="72" y="21"/>
                  </a:cubicBezTo>
                  <a:cubicBezTo>
                    <a:pt x="62" y="29"/>
                    <a:pt x="62" y="29"/>
                    <a:pt x="62" y="29"/>
                  </a:cubicBezTo>
                  <a:cubicBezTo>
                    <a:pt x="57" y="23"/>
                    <a:pt x="53" y="19"/>
                    <a:pt x="50" y="16"/>
                  </a:cubicBezTo>
                  <a:cubicBezTo>
                    <a:pt x="46" y="14"/>
                    <a:pt x="43" y="13"/>
                    <a:pt x="39" y="13"/>
                  </a:cubicBezTo>
                  <a:cubicBezTo>
                    <a:pt x="33" y="13"/>
                    <a:pt x="29" y="15"/>
                    <a:pt x="26" y="18"/>
                  </a:cubicBezTo>
                  <a:cubicBezTo>
                    <a:pt x="23" y="21"/>
                    <a:pt x="21" y="25"/>
                    <a:pt x="21" y="30"/>
                  </a:cubicBezTo>
                  <a:cubicBezTo>
                    <a:pt x="21" y="33"/>
                    <a:pt x="22" y="35"/>
                    <a:pt x="23" y="38"/>
                  </a:cubicBezTo>
                  <a:cubicBezTo>
                    <a:pt x="24" y="40"/>
                    <a:pt x="26" y="43"/>
                    <a:pt x="29" y="46"/>
                  </a:cubicBezTo>
                  <a:cubicBezTo>
                    <a:pt x="31" y="48"/>
                    <a:pt x="36" y="52"/>
                    <a:pt x="46" y="59"/>
                  </a:cubicBezTo>
                  <a:cubicBezTo>
                    <a:pt x="57" y="67"/>
                    <a:pt x="64" y="75"/>
                    <a:pt x="68" y="81"/>
                  </a:cubicBezTo>
                  <a:cubicBezTo>
                    <a:pt x="73" y="87"/>
                    <a:pt x="75" y="94"/>
                    <a:pt x="75" y="100"/>
                  </a:cubicBezTo>
                  <a:cubicBezTo>
                    <a:pt x="75" y="110"/>
                    <a:pt x="71" y="118"/>
                    <a:pt x="64" y="124"/>
                  </a:cubicBezTo>
                  <a:cubicBezTo>
                    <a:pt x="57" y="131"/>
                    <a:pt x="48" y="135"/>
                    <a:pt x="38" y="135"/>
                  </a:cubicBezTo>
                  <a:cubicBezTo>
                    <a:pt x="31" y="135"/>
                    <a:pt x="23" y="133"/>
                    <a:pt x="17" y="129"/>
                  </a:cubicBezTo>
                  <a:cubicBezTo>
                    <a:pt x="11" y="124"/>
                    <a:pt x="5" y="117"/>
                    <a:pt x="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7" name="Freeform 112"/>
            <p:cNvSpPr>
              <a:spLocks noEditPoints="1"/>
            </p:cNvSpPr>
            <p:nvPr userDrawn="1"/>
          </p:nvSpPr>
          <p:spPr bwMode="auto">
            <a:xfrm>
              <a:off x="-682625" y="-581026"/>
              <a:ext cx="461963" cy="482600"/>
            </a:xfrm>
            <a:custGeom>
              <a:avLst/>
              <a:gdLst>
                <a:gd name="T0" fmla="*/ 149 w 291"/>
                <a:gd name="T1" fmla="*/ 0 h 304"/>
                <a:gd name="T2" fmla="*/ 291 w 291"/>
                <a:gd name="T3" fmla="*/ 304 h 304"/>
                <a:gd name="T4" fmla="*/ 258 w 291"/>
                <a:gd name="T5" fmla="*/ 304 h 304"/>
                <a:gd name="T6" fmla="*/ 211 w 291"/>
                <a:gd name="T7" fmla="*/ 203 h 304"/>
                <a:gd name="T8" fmla="*/ 81 w 291"/>
                <a:gd name="T9" fmla="*/ 203 h 304"/>
                <a:gd name="T10" fmla="*/ 33 w 291"/>
                <a:gd name="T11" fmla="*/ 304 h 304"/>
                <a:gd name="T12" fmla="*/ 0 w 291"/>
                <a:gd name="T13" fmla="*/ 304 h 304"/>
                <a:gd name="T14" fmla="*/ 142 w 291"/>
                <a:gd name="T15" fmla="*/ 0 h 304"/>
                <a:gd name="T16" fmla="*/ 149 w 291"/>
                <a:gd name="T17" fmla="*/ 0 h 304"/>
                <a:gd name="T18" fmla="*/ 147 w 291"/>
                <a:gd name="T19" fmla="*/ 66 h 304"/>
                <a:gd name="T20" fmla="*/ 95 w 291"/>
                <a:gd name="T21" fmla="*/ 174 h 304"/>
                <a:gd name="T22" fmla="*/ 199 w 291"/>
                <a:gd name="T23" fmla="*/ 174 h 304"/>
                <a:gd name="T24" fmla="*/ 147 w 291"/>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304">
                  <a:moveTo>
                    <a:pt x="149" y="0"/>
                  </a:moveTo>
                  <a:lnTo>
                    <a:pt x="291" y="304"/>
                  </a:lnTo>
                  <a:lnTo>
                    <a:pt x="258" y="304"/>
                  </a:lnTo>
                  <a:lnTo>
                    <a:pt x="211" y="203"/>
                  </a:lnTo>
                  <a:lnTo>
                    <a:pt x="81" y="203"/>
                  </a:lnTo>
                  <a:lnTo>
                    <a:pt x="33" y="304"/>
                  </a:lnTo>
                  <a:lnTo>
                    <a:pt x="0" y="304"/>
                  </a:lnTo>
                  <a:lnTo>
                    <a:pt x="142" y="0"/>
                  </a:lnTo>
                  <a:lnTo>
                    <a:pt x="149" y="0"/>
                  </a:lnTo>
                  <a:close/>
                  <a:moveTo>
                    <a:pt x="147" y="66"/>
                  </a:moveTo>
                  <a:lnTo>
                    <a:pt x="95" y="174"/>
                  </a:lnTo>
                  <a:lnTo>
                    <a:pt x="199" y="174"/>
                  </a:lnTo>
                  <a:lnTo>
                    <a:pt x="1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8" name="Freeform 113"/>
            <p:cNvSpPr>
              <a:spLocks/>
            </p:cNvSpPr>
            <p:nvPr userDrawn="1"/>
          </p:nvSpPr>
          <p:spPr bwMode="auto">
            <a:xfrm>
              <a:off x="-146050" y="-581026"/>
              <a:ext cx="379413" cy="482600"/>
            </a:xfrm>
            <a:custGeom>
              <a:avLst/>
              <a:gdLst>
                <a:gd name="T0" fmla="*/ 0 w 239"/>
                <a:gd name="T1" fmla="*/ 304 h 304"/>
                <a:gd name="T2" fmla="*/ 0 w 239"/>
                <a:gd name="T3" fmla="*/ 0 h 304"/>
                <a:gd name="T4" fmla="*/ 7 w 239"/>
                <a:gd name="T5" fmla="*/ 0 h 304"/>
                <a:gd name="T6" fmla="*/ 208 w 239"/>
                <a:gd name="T7" fmla="*/ 233 h 304"/>
                <a:gd name="T8" fmla="*/ 208 w 239"/>
                <a:gd name="T9" fmla="*/ 0 h 304"/>
                <a:gd name="T10" fmla="*/ 239 w 239"/>
                <a:gd name="T11" fmla="*/ 0 h 304"/>
                <a:gd name="T12" fmla="*/ 239 w 239"/>
                <a:gd name="T13" fmla="*/ 304 h 304"/>
                <a:gd name="T14" fmla="*/ 232 w 239"/>
                <a:gd name="T15" fmla="*/ 304 h 304"/>
                <a:gd name="T16" fmla="*/ 31 w 239"/>
                <a:gd name="T17" fmla="*/ 75 h 304"/>
                <a:gd name="T18" fmla="*/ 31 w 239"/>
                <a:gd name="T19" fmla="*/ 304 h 304"/>
                <a:gd name="T20" fmla="*/ 0 w 239"/>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304">
                  <a:moveTo>
                    <a:pt x="0" y="304"/>
                  </a:moveTo>
                  <a:lnTo>
                    <a:pt x="0" y="0"/>
                  </a:lnTo>
                  <a:lnTo>
                    <a:pt x="7" y="0"/>
                  </a:lnTo>
                  <a:lnTo>
                    <a:pt x="208" y="233"/>
                  </a:lnTo>
                  <a:lnTo>
                    <a:pt x="208" y="0"/>
                  </a:lnTo>
                  <a:lnTo>
                    <a:pt x="239" y="0"/>
                  </a:lnTo>
                  <a:lnTo>
                    <a:pt x="239" y="304"/>
                  </a:lnTo>
                  <a:lnTo>
                    <a:pt x="232" y="304"/>
                  </a:lnTo>
                  <a:lnTo>
                    <a:pt x="31" y="75"/>
                  </a:lnTo>
                  <a:lnTo>
                    <a:pt x="31" y="304"/>
                  </a:ln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9" name="Freeform 114"/>
            <p:cNvSpPr>
              <a:spLocks noEditPoints="1"/>
            </p:cNvSpPr>
            <p:nvPr userDrawn="1"/>
          </p:nvSpPr>
          <p:spPr bwMode="auto">
            <a:xfrm>
              <a:off x="349250" y="-581026"/>
              <a:ext cx="404813" cy="482600"/>
            </a:xfrm>
            <a:custGeom>
              <a:avLst/>
              <a:gdLst>
                <a:gd name="T0" fmla="*/ 0 w 108"/>
                <a:gd name="T1" fmla="*/ 129 h 129"/>
                <a:gd name="T2" fmla="*/ 0 w 108"/>
                <a:gd name="T3" fmla="*/ 0 h 129"/>
                <a:gd name="T4" fmla="*/ 27 w 108"/>
                <a:gd name="T5" fmla="*/ 0 h 129"/>
                <a:gd name="T6" fmla="*/ 68 w 108"/>
                <a:gd name="T7" fmla="*/ 5 h 129"/>
                <a:gd name="T8" fmla="*/ 97 w 108"/>
                <a:gd name="T9" fmla="*/ 28 h 129"/>
                <a:gd name="T10" fmla="*/ 108 w 108"/>
                <a:gd name="T11" fmla="*/ 66 h 129"/>
                <a:gd name="T12" fmla="*/ 100 w 108"/>
                <a:gd name="T13" fmla="*/ 100 h 129"/>
                <a:gd name="T14" fmla="*/ 78 w 108"/>
                <a:gd name="T15" fmla="*/ 122 h 129"/>
                <a:gd name="T16" fmla="*/ 41 w 108"/>
                <a:gd name="T17" fmla="*/ 129 h 129"/>
                <a:gd name="T18" fmla="*/ 0 w 108"/>
                <a:gd name="T19" fmla="*/ 129 h 129"/>
                <a:gd name="T20" fmla="*/ 12 w 108"/>
                <a:gd name="T21" fmla="*/ 116 h 129"/>
                <a:gd name="T22" fmla="*/ 27 w 108"/>
                <a:gd name="T23" fmla="*/ 116 h 129"/>
                <a:gd name="T24" fmla="*/ 64 w 108"/>
                <a:gd name="T25" fmla="*/ 113 h 129"/>
                <a:gd name="T26" fmla="*/ 87 w 108"/>
                <a:gd name="T27" fmla="*/ 96 h 129"/>
                <a:gd name="T28" fmla="*/ 95 w 108"/>
                <a:gd name="T29" fmla="*/ 66 h 129"/>
                <a:gd name="T30" fmla="*/ 86 w 108"/>
                <a:gd name="T31" fmla="*/ 35 h 129"/>
                <a:gd name="T32" fmla="*/ 61 w 108"/>
                <a:gd name="T33" fmla="*/ 17 h 129"/>
                <a:gd name="T34" fmla="*/ 21 w 108"/>
                <a:gd name="T35" fmla="*/ 13 h 129"/>
                <a:gd name="T36" fmla="*/ 12 w 108"/>
                <a:gd name="T37" fmla="*/ 13 h 129"/>
                <a:gd name="T38" fmla="*/ 12 w 108"/>
                <a:gd name="T39"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29">
                  <a:moveTo>
                    <a:pt x="0" y="129"/>
                  </a:moveTo>
                  <a:cubicBezTo>
                    <a:pt x="0" y="0"/>
                    <a:pt x="0" y="0"/>
                    <a:pt x="0" y="0"/>
                  </a:cubicBezTo>
                  <a:cubicBezTo>
                    <a:pt x="27" y="0"/>
                    <a:pt x="27" y="0"/>
                    <a:pt x="27" y="0"/>
                  </a:cubicBezTo>
                  <a:cubicBezTo>
                    <a:pt x="46" y="0"/>
                    <a:pt x="60" y="2"/>
                    <a:pt x="68" y="5"/>
                  </a:cubicBezTo>
                  <a:cubicBezTo>
                    <a:pt x="81" y="9"/>
                    <a:pt x="90" y="17"/>
                    <a:pt x="97" y="28"/>
                  </a:cubicBezTo>
                  <a:cubicBezTo>
                    <a:pt x="104" y="38"/>
                    <a:pt x="108" y="51"/>
                    <a:pt x="108" y="66"/>
                  </a:cubicBezTo>
                  <a:cubicBezTo>
                    <a:pt x="108" y="79"/>
                    <a:pt x="105" y="90"/>
                    <a:pt x="100" y="100"/>
                  </a:cubicBezTo>
                  <a:cubicBezTo>
                    <a:pt x="94" y="110"/>
                    <a:pt x="87" y="117"/>
                    <a:pt x="78" y="122"/>
                  </a:cubicBezTo>
                  <a:cubicBezTo>
                    <a:pt x="69" y="126"/>
                    <a:pt x="57" y="129"/>
                    <a:pt x="41" y="129"/>
                  </a:cubicBezTo>
                  <a:lnTo>
                    <a:pt x="0" y="129"/>
                  </a:lnTo>
                  <a:close/>
                  <a:moveTo>
                    <a:pt x="12" y="116"/>
                  </a:moveTo>
                  <a:cubicBezTo>
                    <a:pt x="27" y="116"/>
                    <a:pt x="27" y="116"/>
                    <a:pt x="27" y="116"/>
                  </a:cubicBezTo>
                  <a:cubicBezTo>
                    <a:pt x="45" y="116"/>
                    <a:pt x="57" y="115"/>
                    <a:pt x="64" y="113"/>
                  </a:cubicBezTo>
                  <a:cubicBezTo>
                    <a:pt x="74" y="110"/>
                    <a:pt x="81" y="104"/>
                    <a:pt x="87" y="96"/>
                  </a:cubicBezTo>
                  <a:cubicBezTo>
                    <a:pt x="92" y="88"/>
                    <a:pt x="95" y="78"/>
                    <a:pt x="95" y="66"/>
                  </a:cubicBezTo>
                  <a:cubicBezTo>
                    <a:pt x="95" y="54"/>
                    <a:pt x="92" y="43"/>
                    <a:pt x="86" y="35"/>
                  </a:cubicBezTo>
                  <a:cubicBezTo>
                    <a:pt x="80" y="26"/>
                    <a:pt x="72" y="20"/>
                    <a:pt x="61" y="17"/>
                  </a:cubicBezTo>
                  <a:cubicBezTo>
                    <a:pt x="53" y="14"/>
                    <a:pt x="40" y="13"/>
                    <a:pt x="21" y="13"/>
                  </a:cubicBezTo>
                  <a:cubicBezTo>
                    <a:pt x="12" y="13"/>
                    <a:pt x="12" y="13"/>
                    <a:pt x="12" y="13"/>
                  </a:cubicBezTo>
                  <a:lnTo>
                    <a:pt x="1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0" name="Freeform 115"/>
            <p:cNvSpPr>
              <a:spLocks/>
            </p:cNvSpPr>
            <p:nvPr userDrawn="1"/>
          </p:nvSpPr>
          <p:spPr bwMode="auto">
            <a:xfrm>
              <a:off x="1009650" y="-581026"/>
              <a:ext cx="542925" cy="482600"/>
            </a:xfrm>
            <a:custGeom>
              <a:avLst/>
              <a:gdLst>
                <a:gd name="T0" fmla="*/ 0 w 342"/>
                <a:gd name="T1" fmla="*/ 304 h 304"/>
                <a:gd name="T2" fmla="*/ 45 w 342"/>
                <a:gd name="T3" fmla="*/ 0 h 304"/>
                <a:gd name="T4" fmla="*/ 49 w 342"/>
                <a:gd name="T5" fmla="*/ 0 h 304"/>
                <a:gd name="T6" fmla="*/ 172 w 342"/>
                <a:gd name="T7" fmla="*/ 250 h 304"/>
                <a:gd name="T8" fmla="*/ 293 w 342"/>
                <a:gd name="T9" fmla="*/ 0 h 304"/>
                <a:gd name="T10" fmla="*/ 297 w 342"/>
                <a:gd name="T11" fmla="*/ 0 h 304"/>
                <a:gd name="T12" fmla="*/ 342 w 342"/>
                <a:gd name="T13" fmla="*/ 304 h 304"/>
                <a:gd name="T14" fmla="*/ 311 w 342"/>
                <a:gd name="T15" fmla="*/ 304 h 304"/>
                <a:gd name="T16" fmla="*/ 283 w 342"/>
                <a:gd name="T17" fmla="*/ 87 h 304"/>
                <a:gd name="T18" fmla="*/ 174 w 342"/>
                <a:gd name="T19" fmla="*/ 304 h 304"/>
                <a:gd name="T20" fmla="*/ 167 w 342"/>
                <a:gd name="T21" fmla="*/ 304 h 304"/>
                <a:gd name="T22" fmla="*/ 59 w 342"/>
                <a:gd name="T23" fmla="*/ 85 h 304"/>
                <a:gd name="T24" fmla="*/ 30 w 342"/>
                <a:gd name="T25" fmla="*/ 304 h 304"/>
                <a:gd name="T26" fmla="*/ 0 w 342"/>
                <a:gd name="T2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304">
                  <a:moveTo>
                    <a:pt x="0" y="304"/>
                  </a:moveTo>
                  <a:lnTo>
                    <a:pt x="45" y="0"/>
                  </a:lnTo>
                  <a:lnTo>
                    <a:pt x="49" y="0"/>
                  </a:lnTo>
                  <a:lnTo>
                    <a:pt x="172" y="250"/>
                  </a:lnTo>
                  <a:lnTo>
                    <a:pt x="293" y="0"/>
                  </a:lnTo>
                  <a:lnTo>
                    <a:pt x="297" y="0"/>
                  </a:lnTo>
                  <a:lnTo>
                    <a:pt x="342" y="304"/>
                  </a:lnTo>
                  <a:lnTo>
                    <a:pt x="311" y="304"/>
                  </a:lnTo>
                  <a:lnTo>
                    <a:pt x="283" y="87"/>
                  </a:lnTo>
                  <a:lnTo>
                    <a:pt x="174" y="304"/>
                  </a:lnTo>
                  <a:lnTo>
                    <a:pt x="167" y="304"/>
                  </a:lnTo>
                  <a:lnTo>
                    <a:pt x="59" y="85"/>
                  </a:lnTo>
                  <a:lnTo>
                    <a:pt x="30" y="304"/>
                  </a:ln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1" name="Freeform 116"/>
            <p:cNvSpPr>
              <a:spLocks/>
            </p:cNvSpPr>
            <p:nvPr userDrawn="1"/>
          </p:nvSpPr>
          <p:spPr bwMode="auto">
            <a:xfrm>
              <a:off x="1646237" y="-581026"/>
              <a:ext cx="319088" cy="493713"/>
            </a:xfrm>
            <a:custGeom>
              <a:avLst/>
              <a:gdLst>
                <a:gd name="T0" fmla="*/ 0 w 85"/>
                <a:gd name="T1" fmla="*/ 0 h 132"/>
                <a:gd name="T2" fmla="*/ 13 w 85"/>
                <a:gd name="T3" fmla="*/ 0 h 132"/>
                <a:gd name="T4" fmla="*/ 13 w 85"/>
                <a:gd name="T5" fmla="*/ 78 h 132"/>
                <a:gd name="T6" fmla="*/ 14 w 85"/>
                <a:gd name="T7" fmla="*/ 95 h 132"/>
                <a:gd name="T8" fmla="*/ 18 w 85"/>
                <a:gd name="T9" fmla="*/ 108 h 132"/>
                <a:gd name="T10" fmla="*/ 29 w 85"/>
                <a:gd name="T11" fmla="*/ 116 h 132"/>
                <a:gd name="T12" fmla="*/ 43 w 85"/>
                <a:gd name="T13" fmla="*/ 120 h 132"/>
                <a:gd name="T14" fmla="*/ 56 w 85"/>
                <a:gd name="T15" fmla="*/ 117 h 132"/>
                <a:gd name="T16" fmla="*/ 65 w 85"/>
                <a:gd name="T17" fmla="*/ 109 h 132"/>
                <a:gd name="T18" fmla="*/ 71 w 85"/>
                <a:gd name="T19" fmla="*/ 98 h 132"/>
                <a:gd name="T20" fmla="*/ 72 w 85"/>
                <a:gd name="T21" fmla="*/ 78 h 132"/>
                <a:gd name="T22" fmla="*/ 72 w 85"/>
                <a:gd name="T23" fmla="*/ 0 h 132"/>
                <a:gd name="T24" fmla="*/ 85 w 85"/>
                <a:gd name="T25" fmla="*/ 0 h 132"/>
                <a:gd name="T26" fmla="*/ 85 w 85"/>
                <a:gd name="T27" fmla="*/ 78 h 132"/>
                <a:gd name="T28" fmla="*/ 82 w 85"/>
                <a:gd name="T29" fmla="*/ 106 h 132"/>
                <a:gd name="T30" fmla="*/ 69 w 85"/>
                <a:gd name="T31" fmla="*/ 124 h 132"/>
                <a:gd name="T32" fmla="*/ 44 w 85"/>
                <a:gd name="T33" fmla="*/ 132 h 132"/>
                <a:gd name="T34" fmla="*/ 18 w 85"/>
                <a:gd name="T35" fmla="*/ 124 h 132"/>
                <a:gd name="T36" fmla="*/ 3 w 85"/>
                <a:gd name="T37" fmla="*/ 105 h 132"/>
                <a:gd name="T38" fmla="*/ 0 w 85"/>
                <a:gd name="T39" fmla="*/ 78 h 132"/>
                <a:gd name="T40" fmla="*/ 0 w 85"/>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32">
                  <a:moveTo>
                    <a:pt x="0" y="0"/>
                  </a:moveTo>
                  <a:cubicBezTo>
                    <a:pt x="13" y="0"/>
                    <a:pt x="13" y="0"/>
                    <a:pt x="13" y="0"/>
                  </a:cubicBezTo>
                  <a:cubicBezTo>
                    <a:pt x="13" y="78"/>
                    <a:pt x="13" y="78"/>
                    <a:pt x="13" y="78"/>
                  </a:cubicBezTo>
                  <a:cubicBezTo>
                    <a:pt x="13" y="87"/>
                    <a:pt x="13" y="93"/>
                    <a:pt x="14" y="95"/>
                  </a:cubicBezTo>
                  <a:cubicBezTo>
                    <a:pt x="14" y="100"/>
                    <a:pt x="16" y="104"/>
                    <a:pt x="18" y="108"/>
                  </a:cubicBezTo>
                  <a:cubicBezTo>
                    <a:pt x="21" y="111"/>
                    <a:pt x="24" y="114"/>
                    <a:pt x="29" y="116"/>
                  </a:cubicBezTo>
                  <a:cubicBezTo>
                    <a:pt x="34" y="118"/>
                    <a:pt x="39" y="120"/>
                    <a:pt x="43" y="120"/>
                  </a:cubicBezTo>
                  <a:cubicBezTo>
                    <a:pt x="48" y="120"/>
                    <a:pt x="52" y="119"/>
                    <a:pt x="56" y="117"/>
                  </a:cubicBezTo>
                  <a:cubicBezTo>
                    <a:pt x="60" y="115"/>
                    <a:pt x="63" y="113"/>
                    <a:pt x="65" y="109"/>
                  </a:cubicBezTo>
                  <a:cubicBezTo>
                    <a:pt x="68" y="106"/>
                    <a:pt x="70" y="102"/>
                    <a:pt x="71" y="98"/>
                  </a:cubicBezTo>
                  <a:cubicBezTo>
                    <a:pt x="72" y="95"/>
                    <a:pt x="72" y="88"/>
                    <a:pt x="72" y="78"/>
                  </a:cubicBezTo>
                  <a:cubicBezTo>
                    <a:pt x="72" y="0"/>
                    <a:pt x="72" y="0"/>
                    <a:pt x="72" y="0"/>
                  </a:cubicBezTo>
                  <a:cubicBezTo>
                    <a:pt x="85" y="0"/>
                    <a:pt x="85" y="0"/>
                    <a:pt x="85" y="0"/>
                  </a:cubicBezTo>
                  <a:cubicBezTo>
                    <a:pt x="85" y="78"/>
                    <a:pt x="85" y="78"/>
                    <a:pt x="85" y="78"/>
                  </a:cubicBezTo>
                  <a:cubicBezTo>
                    <a:pt x="85" y="89"/>
                    <a:pt x="84" y="98"/>
                    <a:pt x="82" y="106"/>
                  </a:cubicBezTo>
                  <a:cubicBezTo>
                    <a:pt x="80" y="113"/>
                    <a:pt x="75" y="119"/>
                    <a:pt x="69" y="124"/>
                  </a:cubicBezTo>
                  <a:cubicBezTo>
                    <a:pt x="62" y="129"/>
                    <a:pt x="54" y="132"/>
                    <a:pt x="44" y="132"/>
                  </a:cubicBezTo>
                  <a:cubicBezTo>
                    <a:pt x="34" y="132"/>
                    <a:pt x="25" y="129"/>
                    <a:pt x="18" y="124"/>
                  </a:cubicBezTo>
                  <a:cubicBezTo>
                    <a:pt x="10" y="119"/>
                    <a:pt x="5" y="113"/>
                    <a:pt x="3" y="105"/>
                  </a:cubicBezTo>
                  <a:cubicBezTo>
                    <a:pt x="1" y="100"/>
                    <a:pt x="0" y="91"/>
                    <a:pt x="0" y="7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2" name="Freeform 117"/>
            <p:cNvSpPr>
              <a:spLocks/>
            </p:cNvSpPr>
            <p:nvPr userDrawn="1"/>
          </p:nvSpPr>
          <p:spPr bwMode="auto">
            <a:xfrm>
              <a:off x="2036762" y="-581026"/>
              <a:ext cx="261938" cy="482600"/>
            </a:xfrm>
            <a:custGeom>
              <a:avLst/>
              <a:gdLst>
                <a:gd name="T0" fmla="*/ 0 w 165"/>
                <a:gd name="T1" fmla="*/ 30 h 304"/>
                <a:gd name="T2" fmla="*/ 0 w 165"/>
                <a:gd name="T3" fmla="*/ 0 h 304"/>
                <a:gd name="T4" fmla="*/ 165 w 165"/>
                <a:gd name="T5" fmla="*/ 0 h 304"/>
                <a:gd name="T6" fmla="*/ 165 w 165"/>
                <a:gd name="T7" fmla="*/ 30 h 304"/>
                <a:gd name="T8" fmla="*/ 99 w 165"/>
                <a:gd name="T9" fmla="*/ 30 h 304"/>
                <a:gd name="T10" fmla="*/ 99 w 165"/>
                <a:gd name="T11" fmla="*/ 304 h 304"/>
                <a:gd name="T12" fmla="*/ 68 w 165"/>
                <a:gd name="T13" fmla="*/ 304 h 304"/>
                <a:gd name="T14" fmla="*/ 68 w 165"/>
                <a:gd name="T15" fmla="*/ 30 h 304"/>
                <a:gd name="T16" fmla="*/ 0 w 165"/>
                <a:gd name="T17"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04">
                  <a:moveTo>
                    <a:pt x="0" y="30"/>
                  </a:moveTo>
                  <a:lnTo>
                    <a:pt x="0" y="0"/>
                  </a:lnTo>
                  <a:lnTo>
                    <a:pt x="165" y="0"/>
                  </a:lnTo>
                  <a:lnTo>
                    <a:pt x="165" y="30"/>
                  </a:lnTo>
                  <a:lnTo>
                    <a:pt x="99" y="30"/>
                  </a:lnTo>
                  <a:lnTo>
                    <a:pt x="99" y="304"/>
                  </a:lnTo>
                  <a:lnTo>
                    <a:pt x="68" y="304"/>
                  </a:lnTo>
                  <a:lnTo>
                    <a:pt x="68"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3" name="Freeform 118"/>
            <p:cNvSpPr>
              <a:spLocks/>
            </p:cNvSpPr>
            <p:nvPr userDrawn="1"/>
          </p:nvSpPr>
          <p:spPr bwMode="auto">
            <a:xfrm>
              <a:off x="2370137" y="-581026"/>
              <a:ext cx="319088" cy="493713"/>
            </a:xfrm>
            <a:custGeom>
              <a:avLst/>
              <a:gdLst>
                <a:gd name="T0" fmla="*/ 0 w 85"/>
                <a:gd name="T1" fmla="*/ 0 h 132"/>
                <a:gd name="T2" fmla="*/ 13 w 85"/>
                <a:gd name="T3" fmla="*/ 0 h 132"/>
                <a:gd name="T4" fmla="*/ 13 w 85"/>
                <a:gd name="T5" fmla="*/ 78 h 132"/>
                <a:gd name="T6" fmla="*/ 13 w 85"/>
                <a:gd name="T7" fmla="*/ 95 h 132"/>
                <a:gd name="T8" fmla="*/ 18 w 85"/>
                <a:gd name="T9" fmla="*/ 108 h 132"/>
                <a:gd name="T10" fmla="*/ 29 w 85"/>
                <a:gd name="T11" fmla="*/ 116 h 132"/>
                <a:gd name="T12" fmla="*/ 43 w 85"/>
                <a:gd name="T13" fmla="*/ 120 h 132"/>
                <a:gd name="T14" fmla="*/ 55 w 85"/>
                <a:gd name="T15" fmla="*/ 117 h 132"/>
                <a:gd name="T16" fmla="*/ 65 w 85"/>
                <a:gd name="T17" fmla="*/ 109 h 132"/>
                <a:gd name="T18" fmla="*/ 71 w 85"/>
                <a:gd name="T19" fmla="*/ 98 h 132"/>
                <a:gd name="T20" fmla="*/ 72 w 85"/>
                <a:gd name="T21" fmla="*/ 78 h 132"/>
                <a:gd name="T22" fmla="*/ 72 w 85"/>
                <a:gd name="T23" fmla="*/ 0 h 132"/>
                <a:gd name="T24" fmla="*/ 85 w 85"/>
                <a:gd name="T25" fmla="*/ 0 h 132"/>
                <a:gd name="T26" fmla="*/ 85 w 85"/>
                <a:gd name="T27" fmla="*/ 78 h 132"/>
                <a:gd name="T28" fmla="*/ 82 w 85"/>
                <a:gd name="T29" fmla="*/ 106 h 132"/>
                <a:gd name="T30" fmla="*/ 68 w 85"/>
                <a:gd name="T31" fmla="*/ 124 h 132"/>
                <a:gd name="T32" fmla="*/ 44 w 85"/>
                <a:gd name="T33" fmla="*/ 132 h 132"/>
                <a:gd name="T34" fmla="*/ 17 w 85"/>
                <a:gd name="T35" fmla="*/ 124 h 132"/>
                <a:gd name="T36" fmla="*/ 3 w 85"/>
                <a:gd name="T37" fmla="*/ 105 h 132"/>
                <a:gd name="T38" fmla="*/ 0 w 85"/>
                <a:gd name="T39" fmla="*/ 78 h 132"/>
                <a:gd name="T40" fmla="*/ 0 w 85"/>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32">
                  <a:moveTo>
                    <a:pt x="0" y="0"/>
                  </a:moveTo>
                  <a:cubicBezTo>
                    <a:pt x="13" y="0"/>
                    <a:pt x="13" y="0"/>
                    <a:pt x="13" y="0"/>
                  </a:cubicBezTo>
                  <a:cubicBezTo>
                    <a:pt x="13" y="78"/>
                    <a:pt x="13" y="78"/>
                    <a:pt x="13" y="78"/>
                  </a:cubicBezTo>
                  <a:cubicBezTo>
                    <a:pt x="13" y="87"/>
                    <a:pt x="13" y="93"/>
                    <a:pt x="13" y="95"/>
                  </a:cubicBezTo>
                  <a:cubicBezTo>
                    <a:pt x="14" y="100"/>
                    <a:pt x="16" y="104"/>
                    <a:pt x="18" y="108"/>
                  </a:cubicBezTo>
                  <a:cubicBezTo>
                    <a:pt x="20" y="111"/>
                    <a:pt x="24" y="114"/>
                    <a:pt x="29" y="116"/>
                  </a:cubicBezTo>
                  <a:cubicBezTo>
                    <a:pt x="33" y="118"/>
                    <a:pt x="38" y="120"/>
                    <a:pt x="43" y="120"/>
                  </a:cubicBezTo>
                  <a:cubicBezTo>
                    <a:pt x="47" y="120"/>
                    <a:pt x="52" y="119"/>
                    <a:pt x="55" y="117"/>
                  </a:cubicBezTo>
                  <a:cubicBezTo>
                    <a:pt x="59" y="115"/>
                    <a:pt x="63" y="113"/>
                    <a:pt x="65" y="109"/>
                  </a:cubicBezTo>
                  <a:cubicBezTo>
                    <a:pt x="68" y="106"/>
                    <a:pt x="70" y="102"/>
                    <a:pt x="71" y="98"/>
                  </a:cubicBezTo>
                  <a:cubicBezTo>
                    <a:pt x="72" y="95"/>
                    <a:pt x="72" y="88"/>
                    <a:pt x="72" y="78"/>
                  </a:cubicBezTo>
                  <a:cubicBezTo>
                    <a:pt x="72" y="0"/>
                    <a:pt x="72" y="0"/>
                    <a:pt x="72" y="0"/>
                  </a:cubicBezTo>
                  <a:cubicBezTo>
                    <a:pt x="85" y="0"/>
                    <a:pt x="85" y="0"/>
                    <a:pt x="85" y="0"/>
                  </a:cubicBezTo>
                  <a:cubicBezTo>
                    <a:pt x="85" y="78"/>
                    <a:pt x="85" y="78"/>
                    <a:pt x="85" y="78"/>
                  </a:cubicBezTo>
                  <a:cubicBezTo>
                    <a:pt x="85" y="89"/>
                    <a:pt x="84" y="98"/>
                    <a:pt x="82" y="106"/>
                  </a:cubicBezTo>
                  <a:cubicBezTo>
                    <a:pt x="79" y="113"/>
                    <a:pt x="75" y="119"/>
                    <a:pt x="68" y="124"/>
                  </a:cubicBezTo>
                  <a:cubicBezTo>
                    <a:pt x="62" y="129"/>
                    <a:pt x="53" y="132"/>
                    <a:pt x="44" y="132"/>
                  </a:cubicBezTo>
                  <a:cubicBezTo>
                    <a:pt x="34" y="132"/>
                    <a:pt x="25" y="129"/>
                    <a:pt x="17" y="124"/>
                  </a:cubicBezTo>
                  <a:cubicBezTo>
                    <a:pt x="10" y="119"/>
                    <a:pt x="5" y="113"/>
                    <a:pt x="3" y="105"/>
                  </a:cubicBezTo>
                  <a:cubicBezTo>
                    <a:pt x="1" y="100"/>
                    <a:pt x="0" y="91"/>
                    <a:pt x="0" y="7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4" name="Freeform 119"/>
            <p:cNvSpPr>
              <a:spLocks noEditPoints="1"/>
            </p:cNvSpPr>
            <p:nvPr userDrawn="1"/>
          </p:nvSpPr>
          <p:spPr bwMode="auto">
            <a:xfrm>
              <a:off x="2763837" y="-581026"/>
              <a:ext cx="465138" cy="482600"/>
            </a:xfrm>
            <a:custGeom>
              <a:avLst/>
              <a:gdLst>
                <a:gd name="T0" fmla="*/ 151 w 293"/>
                <a:gd name="T1" fmla="*/ 0 h 304"/>
                <a:gd name="T2" fmla="*/ 293 w 293"/>
                <a:gd name="T3" fmla="*/ 304 h 304"/>
                <a:gd name="T4" fmla="*/ 260 w 293"/>
                <a:gd name="T5" fmla="*/ 304 h 304"/>
                <a:gd name="T6" fmla="*/ 213 w 293"/>
                <a:gd name="T7" fmla="*/ 203 h 304"/>
                <a:gd name="T8" fmla="*/ 80 w 293"/>
                <a:gd name="T9" fmla="*/ 203 h 304"/>
                <a:gd name="T10" fmla="*/ 33 w 293"/>
                <a:gd name="T11" fmla="*/ 304 h 304"/>
                <a:gd name="T12" fmla="*/ 0 w 293"/>
                <a:gd name="T13" fmla="*/ 304 h 304"/>
                <a:gd name="T14" fmla="*/ 144 w 293"/>
                <a:gd name="T15" fmla="*/ 0 h 304"/>
                <a:gd name="T16" fmla="*/ 151 w 293"/>
                <a:gd name="T17" fmla="*/ 0 h 304"/>
                <a:gd name="T18" fmla="*/ 147 w 293"/>
                <a:gd name="T19" fmla="*/ 66 h 304"/>
                <a:gd name="T20" fmla="*/ 95 w 293"/>
                <a:gd name="T21" fmla="*/ 174 h 304"/>
                <a:gd name="T22" fmla="*/ 199 w 293"/>
                <a:gd name="T23" fmla="*/ 174 h 304"/>
                <a:gd name="T24" fmla="*/ 147 w 293"/>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304">
                  <a:moveTo>
                    <a:pt x="151" y="0"/>
                  </a:moveTo>
                  <a:lnTo>
                    <a:pt x="293" y="304"/>
                  </a:lnTo>
                  <a:lnTo>
                    <a:pt x="260" y="304"/>
                  </a:lnTo>
                  <a:lnTo>
                    <a:pt x="213" y="203"/>
                  </a:lnTo>
                  <a:lnTo>
                    <a:pt x="80" y="203"/>
                  </a:lnTo>
                  <a:lnTo>
                    <a:pt x="33" y="304"/>
                  </a:lnTo>
                  <a:lnTo>
                    <a:pt x="0" y="304"/>
                  </a:lnTo>
                  <a:lnTo>
                    <a:pt x="144" y="0"/>
                  </a:lnTo>
                  <a:lnTo>
                    <a:pt x="151" y="0"/>
                  </a:lnTo>
                  <a:close/>
                  <a:moveTo>
                    <a:pt x="147" y="66"/>
                  </a:moveTo>
                  <a:lnTo>
                    <a:pt x="95" y="174"/>
                  </a:lnTo>
                  <a:lnTo>
                    <a:pt x="199" y="174"/>
                  </a:lnTo>
                  <a:lnTo>
                    <a:pt x="1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5" name="Freeform 120"/>
            <p:cNvSpPr>
              <a:spLocks/>
            </p:cNvSpPr>
            <p:nvPr userDrawn="1"/>
          </p:nvSpPr>
          <p:spPr bwMode="auto">
            <a:xfrm>
              <a:off x="3300412" y="-581026"/>
              <a:ext cx="236538" cy="482600"/>
            </a:xfrm>
            <a:custGeom>
              <a:avLst/>
              <a:gdLst>
                <a:gd name="T0" fmla="*/ 0 w 149"/>
                <a:gd name="T1" fmla="*/ 0 h 304"/>
                <a:gd name="T2" fmla="*/ 31 w 149"/>
                <a:gd name="T3" fmla="*/ 0 h 304"/>
                <a:gd name="T4" fmla="*/ 31 w 149"/>
                <a:gd name="T5" fmla="*/ 274 h 304"/>
                <a:gd name="T6" fmla="*/ 149 w 149"/>
                <a:gd name="T7" fmla="*/ 274 h 304"/>
                <a:gd name="T8" fmla="*/ 149 w 149"/>
                <a:gd name="T9" fmla="*/ 304 h 304"/>
                <a:gd name="T10" fmla="*/ 0 w 149"/>
                <a:gd name="T11" fmla="*/ 304 h 304"/>
                <a:gd name="T12" fmla="*/ 0 w 149"/>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149" h="304">
                  <a:moveTo>
                    <a:pt x="0" y="0"/>
                  </a:moveTo>
                  <a:lnTo>
                    <a:pt x="31" y="0"/>
                  </a:lnTo>
                  <a:lnTo>
                    <a:pt x="31" y="274"/>
                  </a:lnTo>
                  <a:lnTo>
                    <a:pt x="149" y="274"/>
                  </a:lnTo>
                  <a:lnTo>
                    <a:pt x="149"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6" name="Freeform 121"/>
            <p:cNvSpPr>
              <a:spLocks/>
            </p:cNvSpPr>
            <p:nvPr userDrawn="1"/>
          </p:nvSpPr>
          <p:spPr bwMode="auto">
            <a:xfrm>
              <a:off x="3562350" y="-593726"/>
              <a:ext cx="280988" cy="506413"/>
            </a:xfrm>
            <a:custGeom>
              <a:avLst/>
              <a:gdLst>
                <a:gd name="T0" fmla="*/ 0 w 75"/>
                <a:gd name="T1" fmla="*/ 108 h 135"/>
                <a:gd name="T2" fmla="*/ 11 w 75"/>
                <a:gd name="T3" fmla="*/ 101 h 135"/>
                <a:gd name="T4" fmla="*/ 37 w 75"/>
                <a:gd name="T5" fmla="*/ 122 h 135"/>
                <a:gd name="T6" fmla="*/ 49 w 75"/>
                <a:gd name="T7" fmla="*/ 119 h 135"/>
                <a:gd name="T8" fmla="*/ 58 w 75"/>
                <a:gd name="T9" fmla="*/ 111 h 135"/>
                <a:gd name="T10" fmla="*/ 61 w 75"/>
                <a:gd name="T11" fmla="*/ 101 h 135"/>
                <a:gd name="T12" fmla="*/ 56 w 75"/>
                <a:gd name="T13" fmla="*/ 88 h 135"/>
                <a:gd name="T14" fmla="*/ 34 w 75"/>
                <a:gd name="T15" fmla="*/ 67 h 135"/>
                <a:gd name="T16" fmla="*/ 15 w 75"/>
                <a:gd name="T17" fmla="*/ 50 h 135"/>
                <a:gd name="T18" fmla="*/ 8 w 75"/>
                <a:gd name="T19" fmla="*/ 30 h 135"/>
                <a:gd name="T20" fmla="*/ 12 w 75"/>
                <a:gd name="T21" fmla="*/ 15 h 135"/>
                <a:gd name="T22" fmla="*/ 23 w 75"/>
                <a:gd name="T23" fmla="*/ 4 h 135"/>
                <a:gd name="T24" fmla="*/ 39 w 75"/>
                <a:gd name="T25" fmla="*/ 0 h 135"/>
                <a:gd name="T26" fmla="*/ 56 w 75"/>
                <a:gd name="T27" fmla="*/ 5 h 135"/>
                <a:gd name="T28" fmla="*/ 72 w 75"/>
                <a:gd name="T29" fmla="*/ 21 h 135"/>
                <a:gd name="T30" fmla="*/ 62 w 75"/>
                <a:gd name="T31" fmla="*/ 29 h 135"/>
                <a:gd name="T32" fmla="*/ 50 w 75"/>
                <a:gd name="T33" fmla="*/ 16 h 135"/>
                <a:gd name="T34" fmla="*/ 39 w 75"/>
                <a:gd name="T35" fmla="*/ 13 h 135"/>
                <a:gd name="T36" fmla="*/ 26 w 75"/>
                <a:gd name="T37" fmla="*/ 18 h 135"/>
                <a:gd name="T38" fmla="*/ 21 w 75"/>
                <a:gd name="T39" fmla="*/ 30 h 135"/>
                <a:gd name="T40" fmla="*/ 23 w 75"/>
                <a:gd name="T41" fmla="*/ 38 h 135"/>
                <a:gd name="T42" fmla="*/ 29 w 75"/>
                <a:gd name="T43" fmla="*/ 46 h 135"/>
                <a:gd name="T44" fmla="*/ 46 w 75"/>
                <a:gd name="T45" fmla="*/ 59 h 135"/>
                <a:gd name="T46" fmla="*/ 68 w 75"/>
                <a:gd name="T47" fmla="*/ 81 h 135"/>
                <a:gd name="T48" fmla="*/ 75 w 75"/>
                <a:gd name="T49" fmla="*/ 100 h 135"/>
                <a:gd name="T50" fmla="*/ 64 w 75"/>
                <a:gd name="T51" fmla="*/ 124 h 135"/>
                <a:gd name="T52" fmla="*/ 38 w 75"/>
                <a:gd name="T53" fmla="*/ 135 h 135"/>
                <a:gd name="T54" fmla="*/ 17 w 75"/>
                <a:gd name="T55" fmla="*/ 129 h 135"/>
                <a:gd name="T56" fmla="*/ 0 w 75"/>
                <a:gd name="T5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35">
                  <a:moveTo>
                    <a:pt x="0" y="108"/>
                  </a:moveTo>
                  <a:cubicBezTo>
                    <a:pt x="11" y="101"/>
                    <a:pt x="11" y="101"/>
                    <a:pt x="11" y="101"/>
                  </a:cubicBezTo>
                  <a:cubicBezTo>
                    <a:pt x="18" y="115"/>
                    <a:pt x="27" y="122"/>
                    <a:pt x="37" y="122"/>
                  </a:cubicBezTo>
                  <a:cubicBezTo>
                    <a:pt x="41" y="122"/>
                    <a:pt x="45" y="121"/>
                    <a:pt x="49" y="119"/>
                  </a:cubicBezTo>
                  <a:cubicBezTo>
                    <a:pt x="53" y="117"/>
                    <a:pt x="56" y="115"/>
                    <a:pt x="58" y="111"/>
                  </a:cubicBezTo>
                  <a:cubicBezTo>
                    <a:pt x="60" y="108"/>
                    <a:pt x="61" y="104"/>
                    <a:pt x="61" y="101"/>
                  </a:cubicBezTo>
                  <a:cubicBezTo>
                    <a:pt x="61" y="96"/>
                    <a:pt x="59" y="92"/>
                    <a:pt x="56" y="88"/>
                  </a:cubicBezTo>
                  <a:cubicBezTo>
                    <a:pt x="52" y="82"/>
                    <a:pt x="45" y="75"/>
                    <a:pt x="34" y="67"/>
                  </a:cubicBezTo>
                  <a:cubicBezTo>
                    <a:pt x="24" y="59"/>
                    <a:pt x="17" y="53"/>
                    <a:pt x="15" y="50"/>
                  </a:cubicBezTo>
                  <a:cubicBezTo>
                    <a:pt x="10" y="44"/>
                    <a:pt x="8" y="37"/>
                    <a:pt x="8" y="30"/>
                  </a:cubicBezTo>
                  <a:cubicBezTo>
                    <a:pt x="8" y="25"/>
                    <a:pt x="9" y="20"/>
                    <a:pt x="12" y="15"/>
                  </a:cubicBezTo>
                  <a:cubicBezTo>
                    <a:pt x="14" y="10"/>
                    <a:pt x="18" y="7"/>
                    <a:pt x="23" y="4"/>
                  </a:cubicBezTo>
                  <a:cubicBezTo>
                    <a:pt x="28" y="2"/>
                    <a:pt x="33" y="0"/>
                    <a:pt x="39" y="0"/>
                  </a:cubicBezTo>
                  <a:cubicBezTo>
                    <a:pt x="45" y="0"/>
                    <a:pt x="51" y="2"/>
                    <a:pt x="56" y="5"/>
                  </a:cubicBezTo>
                  <a:cubicBezTo>
                    <a:pt x="61" y="8"/>
                    <a:pt x="67" y="13"/>
                    <a:pt x="72" y="21"/>
                  </a:cubicBezTo>
                  <a:cubicBezTo>
                    <a:pt x="62" y="29"/>
                    <a:pt x="62" y="29"/>
                    <a:pt x="62" y="29"/>
                  </a:cubicBezTo>
                  <a:cubicBezTo>
                    <a:pt x="57" y="23"/>
                    <a:pt x="53" y="19"/>
                    <a:pt x="50" y="16"/>
                  </a:cubicBezTo>
                  <a:cubicBezTo>
                    <a:pt x="46" y="14"/>
                    <a:pt x="43" y="13"/>
                    <a:pt x="39" y="13"/>
                  </a:cubicBezTo>
                  <a:cubicBezTo>
                    <a:pt x="33" y="13"/>
                    <a:pt x="29" y="15"/>
                    <a:pt x="26" y="18"/>
                  </a:cubicBezTo>
                  <a:cubicBezTo>
                    <a:pt x="23" y="21"/>
                    <a:pt x="21" y="25"/>
                    <a:pt x="21" y="30"/>
                  </a:cubicBezTo>
                  <a:cubicBezTo>
                    <a:pt x="21" y="33"/>
                    <a:pt x="22" y="35"/>
                    <a:pt x="23" y="38"/>
                  </a:cubicBezTo>
                  <a:cubicBezTo>
                    <a:pt x="24" y="40"/>
                    <a:pt x="26" y="43"/>
                    <a:pt x="29" y="46"/>
                  </a:cubicBezTo>
                  <a:cubicBezTo>
                    <a:pt x="31" y="48"/>
                    <a:pt x="36" y="52"/>
                    <a:pt x="46" y="59"/>
                  </a:cubicBezTo>
                  <a:cubicBezTo>
                    <a:pt x="57" y="67"/>
                    <a:pt x="64" y="75"/>
                    <a:pt x="68" y="81"/>
                  </a:cubicBezTo>
                  <a:cubicBezTo>
                    <a:pt x="73" y="87"/>
                    <a:pt x="75" y="94"/>
                    <a:pt x="75" y="100"/>
                  </a:cubicBezTo>
                  <a:cubicBezTo>
                    <a:pt x="75" y="110"/>
                    <a:pt x="71" y="118"/>
                    <a:pt x="64" y="124"/>
                  </a:cubicBezTo>
                  <a:cubicBezTo>
                    <a:pt x="57" y="131"/>
                    <a:pt x="48" y="135"/>
                    <a:pt x="38" y="135"/>
                  </a:cubicBezTo>
                  <a:cubicBezTo>
                    <a:pt x="31" y="135"/>
                    <a:pt x="23" y="133"/>
                    <a:pt x="17" y="129"/>
                  </a:cubicBezTo>
                  <a:cubicBezTo>
                    <a:pt x="11" y="124"/>
                    <a:pt x="5" y="117"/>
                    <a:pt x="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sp>
        <p:nvSpPr>
          <p:cNvPr id="146" name="Rectangle 145"/>
          <p:cNvSpPr/>
          <p:nvPr userDrawn="1"/>
        </p:nvSpPr>
        <p:spPr>
          <a:xfrm>
            <a:off x="0" y="6392722"/>
            <a:ext cx="10438636" cy="465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147" name="Rectangle 146"/>
          <p:cNvSpPr/>
          <p:nvPr userDrawn="1"/>
        </p:nvSpPr>
        <p:spPr>
          <a:xfrm>
            <a:off x="10615887" y="6392722"/>
            <a:ext cx="1576113" cy="465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148" name="Rectangle 147"/>
          <p:cNvSpPr/>
          <p:nvPr userDrawn="1"/>
        </p:nvSpPr>
        <p:spPr>
          <a:xfrm>
            <a:off x="10438637" y="6392722"/>
            <a:ext cx="177250" cy="4652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grpSp>
        <p:nvGrpSpPr>
          <p:cNvPr id="1138" name="Group 1137"/>
          <p:cNvGrpSpPr/>
          <p:nvPr userDrawn="1"/>
        </p:nvGrpSpPr>
        <p:grpSpPr>
          <a:xfrm>
            <a:off x="0" y="-4039"/>
            <a:ext cx="12192000" cy="60336"/>
            <a:chOff x="0" y="-4040"/>
            <a:chExt cx="9906000" cy="465279"/>
          </a:xfrm>
        </p:grpSpPr>
        <p:sp>
          <p:nvSpPr>
            <p:cNvPr id="149" name="Rectangle 148"/>
            <p:cNvSpPr/>
            <p:nvPr userDrawn="1"/>
          </p:nvSpPr>
          <p:spPr>
            <a:xfrm>
              <a:off x="0" y="-4040"/>
              <a:ext cx="8481392" cy="465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150" name="Rectangle 149"/>
            <p:cNvSpPr/>
            <p:nvPr userDrawn="1"/>
          </p:nvSpPr>
          <p:spPr>
            <a:xfrm>
              <a:off x="8625408" y="-4040"/>
              <a:ext cx="1280592" cy="465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151" name="Rectangle 150"/>
            <p:cNvSpPr/>
            <p:nvPr userDrawn="1"/>
          </p:nvSpPr>
          <p:spPr>
            <a:xfrm>
              <a:off x="8481392" y="-4040"/>
              <a:ext cx="144016" cy="4652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grpSp>
    </p:spTree>
    <p:extLst>
      <p:ext uri="{BB962C8B-B14F-4D97-AF65-F5344CB8AC3E}">
        <p14:creationId xmlns:p14="http://schemas.microsoft.com/office/powerpoint/2010/main" val="117574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10000" decel="10000" fill="hold" nodeType="afterEffect">
                                  <p:stCondLst>
                                    <p:cond delay="0"/>
                                  </p:stCondLst>
                                  <p:childTnLst>
                                    <p:animMotion origin="layout" path="M -7.69231E-7 -1.38778E-17 L 0.49616 0.00023 " pathEditMode="fixed" ptsTypes="AA">
                                      <p:cBhvr>
                                        <p:cTn id="6" dur="500" fill="hold"/>
                                        <p:tgtEl>
                                          <p:spTgt spid="1131"/>
                                        </p:tgtEl>
                                        <p:attrNameLst>
                                          <p:attrName>ppt_x</p:attrName>
                                          <p:attrName>ppt_y</p:attrName>
                                        </p:attrNameLst>
                                      </p:cBhvr>
                                    </p:animMotion>
                                  </p:childTnLst>
                                </p:cTn>
                              </p:par>
                              <p:par>
                                <p:cTn id="7" presetID="0" presetClass="path" presetSubtype="0" accel="10000" decel="10000" fill="hold" nodeType="withEffect">
                                  <p:stCondLst>
                                    <p:cond delay="0"/>
                                  </p:stCondLst>
                                  <p:childTnLst>
                                    <p:animMotion origin="layout" path="M 4.61538E-6 2.22222E-6 L -0.50674 0.00023 " pathEditMode="fixed" rAng="0" ptsTypes="AA">
                                      <p:cBhvr>
                                        <p:cTn id="8" dur="500" fill="hold"/>
                                        <p:tgtEl>
                                          <p:spTgt spid="1133"/>
                                        </p:tgtEl>
                                        <p:attrNameLst>
                                          <p:attrName>ppt_x</p:attrName>
                                          <p:attrName>ppt_y</p:attrName>
                                        </p:attrNameLst>
                                      </p:cBhvr>
                                      <p:rCtr x="-25337" y="0"/>
                                    </p:animMotion>
                                  </p:childTnLst>
                                </p:cTn>
                              </p:par>
                              <p:par>
                                <p:cTn id="9" presetID="10" presetClass="entr" presetSubtype="0" fill="hold" nodeType="withEffect">
                                  <p:stCondLst>
                                    <p:cond delay="500"/>
                                  </p:stCondLst>
                                  <p:childTnLst>
                                    <p:set>
                                      <p:cBhvr>
                                        <p:cTn id="10" dur="1" fill="hold">
                                          <p:stCondLst>
                                            <p:cond delay="0"/>
                                          </p:stCondLst>
                                        </p:cTn>
                                        <p:tgtEl>
                                          <p:spTgt spid="1132"/>
                                        </p:tgtEl>
                                        <p:attrNameLst>
                                          <p:attrName>style.visibility</p:attrName>
                                        </p:attrNameLst>
                                      </p:cBhvr>
                                      <p:to>
                                        <p:strVal val="visible"/>
                                      </p:to>
                                    </p:set>
                                    <p:animEffect transition="in" filter="fade">
                                      <p:cBhvr>
                                        <p:cTn id="11" dur="250"/>
                                        <p:tgtEl>
                                          <p:spTgt spid="1132"/>
                                        </p:tgtEl>
                                      </p:cBhvr>
                                    </p:animEffect>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131"/>
                                        </p:tgtEl>
                                      </p:cBhvr>
                                    </p:animEffect>
                                    <p:set>
                                      <p:cBhvr>
                                        <p:cTn id="15" dur="1" fill="hold">
                                          <p:stCondLst>
                                            <p:cond delay="499"/>
                                          </p:stCondLst>
                                        </p:cTn>
                                        <p:tgtEl>
                                          <p:spTgt spid="113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33"/>
                                        </p:tgtEl>
                                      </p:cBhvr>
                                    </p:animEffect>
                                    <p:set>
                                      <p:cBhvr>
                                        <p:cTn id="18" dur="1" fill="hold">
                                          <p:stCondLst>
                                            <p:cond delay="499"/>
                                          </p:stCondLst>
                                        </p:cTn>
                                        <p:tgtEl>
                                          <p:spTgt spid="113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4" name="Text Placeholder 3"/>
          <p:cNvSpPr>
            <a:spLocks noGrp="1"/>
          </p:cNvSpPr>
          <p:nvPr>
            <p:ph type="body" sz="quarter" idx="10" hasCustomPrompt="1"/>
          </p:nvPr>
        </p:nvSpPr>
        <p:spPr>
          <a:xfrm>
            <a:off x="689861" y="548680"/>
            <a:ext cx="10812278" cy="5760640"/>
          </a:xfrm>
        </p:spPr>
        <p:txBody>
          <a:bodyPr anchor="ctr"/>
          <a:lstStyle>
            <a:lvl1pPr algn="ctr">
              <a:defRPr sz="4400">
                <a:solidFill>
                  <a:schemeClr val="bg1"/>
                </a:solidFill>
              </a:defRPr>
            </a:lvl1pPr>
          </a:lstStyle>
          <a:p>
            <a:pPr lvl="0"/>
            <a:r>
              <a:rPr lang="en-US"/>
              <a:t>Highlight text</a:t>
            </a:r>
            <a:endParaRPr lang="en-AU"/>
          </a:p>
        </p:txBody>
      </p:sp>
      <p:grpSp>
        <p:nvGrpSpPr>
          <p:cNvPr id="14" name="Group 13"/>
          <p:cNvGrpSpPr/>
          <p:nvPr userDrawn="1"/>
        </p:nvGrpSpPr>
        <p:grpSpPr>
          <a:xfrm>
            <a:off x="-111754" y="404664"/>
            <a:ext cx="12415508" cy="5616622"/>
            <a:chOff x="3597472" y="669331"/>
            <a:chExt cx="2591315" cy="1442805"/>
          </a:xfrm>
          <a:noFill/>
        </p:grpSpPr>
        <p:grpSp>
          <p:nvGrpSpPr>
            <p:cNvPr id="15" name="Group 14"/>
            <p:cNvGrpSpPr/>
            <p:nvPr userDrawn="1"/>
          </p:nvGrpSpPr>
          <p:grpSpPr>
            <a:xfrm>
              <a:off x="3597472" y="669331"/>
              <a:ext cx="1160315" cy="1442805"/>
              <a:chOff x="-6734175" y="-8666163"/>
              <a:chExt cx="4368800" cy="5432425"/>
            </a:xfrm>
            <a:grpFill/>
          </p:grpSpPr>
          <p:sp>
            <p:nvSpPr>
              <p:cNvPr id="25" name="Oval 66"/>
              <p:cNvSpPr>
                <a:spLocks noChangeArrowheads="1"/>
              </p:cNvSpPr>
              <p:nvPr userDrawn="1"/>
            </p:nvSpPr>
            <p:spPr bwMode="auto">
              <a:xfrm>
                <a:off x="-5503863" y="-8666163"/>
                <a:ext cx="1574800" cy="1574800"/>
              </a:xfrm>
              <a:prstGeom prst="ellipse">
                <a:avLst/>
              </a:pr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6" name="Freeform 69"/>
              <p:cNvSpPr>
                <a:spLocks/>
              </p:cNvSpPr>
              <p:nvPr userDrawn="1"/>
            </p:nvSpPr>
            <p:spPr bwMode="auto">
              <a:xfrm>
                <a:off x="-3914775" y="-3956051"/>
                <a:ext cx="712788" cy="722313"/>
              </a:xfrm>
              <a:custGeom>
                <a:avLst/>
                <a:gdLst>
                  <a:gd name="T0" fmla="*/ 78 w 190"/>
                  <a:gd name="T1" fmla="*/ 0 h 193"/>
                  <a:gd name="T2" fmla="*/ 0 w 190"/>
                  <a:gd name="T3" fmla="*/ 60 h 193"/>
                  <a:gd name="T4" fmla="*/ 64 w 190"/>
                  <a:gd name="T5" fmla="*/ 193 h 193"/>
                  <a:gd name="T6" fmla="*/ 190 w 190"/>
                  <a:gd name="T7" fmla="*/ 117 h 193"/>
                  <a:gd name="T8" fmla="*/ 78 w 190"/>
                  <a:gd name="T9" fmla="*/ 0 h 193"/>
                </a:gdLst>
                <a:ahLst/>
                <a:cxnLst>
                  <a:cxn ang="0">
                    <a:pos x="T0" y="T1"/>
                  </a:cxn>
                  <a:cxn ang="0">
                    <a:pos x="T2" y="T3"/>
                  </a:cxn>
                  <a:cxn ang="0">
                    <a:pos x="T4" y="T5"/>
                  </a:cxn>
                  <a:cxn ang="0">
                    <a:pos x="T6" y="T7"/>
                  </a:cxn>
                  <a:cxn ang="0">
                    <a:pos x="T8" y="T9"/>
                  </a:cxn>
                </a:cxnLst>
                <a:rect l="0" t="0" r="r" b="b"/>
                <a:pathLst>
                  <a:path w="190" h="193">
                    <a:moveTo>
                      <a:pt x="78" y="0"/>
                    </a:moveTo>
                    <a:cubicBezTo>
                      <a:pt x="54" y="23"/>
                      <a:pt x="28" y="43"/>
                      <a:pt x="0" y="60"/>
                    </a:cubicBezTo>
                    <a:cubicBezTo>
                      <a:pt x="64" y="193"/>
                      <a:pt x="64" y="193"/>
                      <a:pt x="64" y="193"/>
                    </a:cubicBezTo>
                    <a:cubicBezTo>
                      <a:pt x="110" y="173"/>
                      <a:pt x="152" y="147"/>
                      <a:pt x="190" y="117"/>
                    </a:cubicBezTo>
                    <a:cubicBezTo>
                      <a:pt x="147" y="83"/>
                      <a:pt x="110" y="44"/>
                      <a:pt x="78" y="0"/>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7" name="Freeform 72"/>
              <p:cNvSpPr>
                <a:spLocks/>
              </p:cNvSpPr>
              <p:nvPr userDrawn="1"/>
            </p:nvSpPr>
            <p:spPr bwMode="auto">
              <a:xfrm>
                <a:off x="-6734175" y="-7335838"/>
                <a:ext cx="4368800" cy="3979863"/>
              </a:xfrm>
              <a:custGeom>
                <a:avLst/>
                <a:gdLst>
                  <a:gd name="T0" fmla="*/ 1065 w 1165"/>
                  <a:gd name="T1" fmla="*/ 236 h 1061"/>
                  <a:gd name="T2" fmla="*/ 942 w 1165"/>
                  <a:gd name="T3" fmla="*/ 103 h 1061"/>
                  <a:gd name="T4" fmla="*/ 740 w 1165"/>
                  <a:gd name="T5" fmla="*/ 0 h 1061"/>
                  <a:gd name="T6" fmla="*/ 538 w 1165"/>
                  <a:gd name="T7" fmla="*/ 104 h 1061"/>
                  <a:gd name="T8" fmla="*/ 355 w 1165"/>
                  <a:gd name="T9" fmla="*/ 24 h 1061"/>
                  <a:gd name="T10" fmla="*/ 0 w 1165"/>
                  <a:gd name="T11" fmla="*/ 561 h 1061"/>
                  <a:gd name="T12" fmla="*/ 285 w 1165"/>
                  <a:gd name="T13" fmla="*/ 1061 h 1061"/>
                  <a:gd name="T14" fmla="*/ 331 w 1165"/>
                  <a:gd name="T15" fmla="*/ 966 h 1061"/>
                  <a:gd name="T16" fmla="*/ 122 w 1165"/>
                  <a:gd name="T17" fmla="*/ 605 h 1061"/>
                  <a:gd name="T18" fmla="*/ 538 w 1165"/>
                  <a:gd name="T19" fmla="*/ 189 h 1061"/>
                  <a:gd name="T20" fmla="*/ 793 w 1165"/>
                  <a:gd name="T21" fmla="*/ 277 h 1061"/>
                  <a:gd name="T22" fmla="*/ 898 w 1165"/>
                  <a:gd name="T23" fmla="*/ 396 h 1061"/>
                  <a:gd name="T24" fmla="*/ 954 w 1165"/>
                  <a:gd name="T25" fmla="*/ 605 h 1061"/>
                  <a:gd name="T26" fmla="*/ 898 w 1165"/>
                  <a:gd name="T27" fmla="*/ 814 h 1061"/>
                  <a:gd name="T28" fmla="*/ 1019 w 1165"/>
                  <a:gd name="T29" fmla="*/ 945 h 1061"/>
                  <a:gd name="T30" fmla="*/ 1165 w 1165"/>
                  <a:gd name="T31" fmla="*/ 561 h 1061"/>
                  <a:gd name="T32" fmla="*/ 1065 w 1165"/>
                  <a:gd name="T33" fmla="*/ 23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1061">
                    <a:moveTo>
                      <a:pt x="1065" y="236"/>
                    </a:moveTo>
                    <a:cubicBezTo>
                      <a:pt x="1031" y="185"/>
                      <a:pt x="990" y="141"/>
                      <a:pt x="942" y="103"/>
                    </a:cubicBezTo>
                    <a:cubicBezTo>
                      <a:pt x="883" y="57"/>
                      <a:pt x="815" y="21"/>
                      <a:pt x="740" y="0"/>
                    </a:cubicBezTo>
                    <a:cubicBezTo>
                      <a:pt x="695" y="63"/>
                      <a:pt x="621"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634" y="189"/>
                      <a:pt x="723" y="222"/>
                      <a:pt x="793" y="277"/>
                    </a:cubicBezTo>
                    <a:cubicBezTo>
                      <a:pt x="835" y="310"/>
                      <a:pt x="871" y="350"/>
                      <a:pt x="898" y="396"/>
                    </a:cubicBezTo>
                    <a:cubicBezTo>
                      <a:pt x="933" y="458"/>
                      <a:pt x="954" y="529"/>
                      <a:pt x="954" y="605"/>
                    </a:cubicBezTo>
                    <a:cubicBezTo>
                      <a:pt x="954" y="681"/>
                      <a:pt x="933" y="752"/>
                      <a:pt x="898" y="814"/>
                    </a:cubicBezTo>
                    <a:cubicBezTo>
                      <a:pt x="928" y="866"/>
                      <a:pt x="970" y="911"/>
                      <a:pt x="1019" y="945"/>
                    </a:cubicBezTo>
                    <a:cubicBezTo>
                      <a:pt x="1110" y="843"/>
                      <a:pt x="1165" y="708"/>
                      <a:pt x="1165" y="561"/>
                    </a:cubicBezTo>
                    <a:cubicBezTo>
                      <a:pt x="1165" y="440"/>
                      <a:pt x="1128" y="329"/>
                      <a:pt x="1065" y="236"/>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6" name="Group 15"/>
            <p:cNvGrpSpPr/>
            <p:nvPr userDrawn="1"/>
          </p:nvGrpSpPr>
          <p:grpSpPr>
            <a:xfrm>
              <a:off x="5028472" y="669331"/>
              <a:ext cx="1160315" cy="1442805"/>
              <a:chOff x="-1346200" y="-8666163"/>
              <a:chExt cx="4368800" cy="5432425"/>
            </a:xfrm>
            <a:grpFill/>
          </p:grpSpPr>
          <p:sp>
            <p:nvSpPr>
              <p:cNvPr id="22" name="Oval 68"/>
              <p:cNvSpPr>
                <a:spLocks noChangeArrowheads="1"/>
              </p:cNvSpPr>
              <p:nvPr userDrawn="1"/>
            </p:nvSpPr>
            <p:spPr bwMode="auto">
              <a:xfrm>
                <a:off x="-115888" y="-8666163"/>
                <a:ext cx="1574800" cy="1574800"/>
              </a:xfrm>
              <a:prstGeom prst="ellipse">
                <a:avLst/>
              </a:pr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3" name="Freeform 73"/>
              <p:cNvSpPr>
                <a:spLocks/>
              </p:cNvSpPr>
              <p:nvPr userDrawn="1"/>
            </p:nvSpPr>
            <p:spPr bwMode="auto">
              <a:xfrm>
                <a:off x="-509588" y="-7335838"/>
                <a:ext cx="3532188" cy="4102100"/>
              </a:xfrm>
              <a:custGeom>
                <a:avLst/>
                <a:gdLst>
                  <a:gd name="T0" fmla="*/ 517 w 942"/>
                  <a:gd name="T1" fmla="*/ 0 h 1094"/>
                  <a:gd name="T2" fmla="*/ 315 w 942"/>
                  <a:gd name="T3" fmla="*/ 104 h 1094"/>
                  <a:gd name="T4" fmla="*/ 132 w 942"/>
                  <a:gd name="T5" fmla="*/ 24 h 1094"/>
                  <a:gd name="T6" fmla="*/ 0 w 942"/>
                  <a:gd name="T7" fmla="*/ 102 h 1094"/>
                  <a:gd name="T8" fmla="*/ 124 w 942"/>
                  <a:gd name="T9" fmla="*/ 235 h 1094"/>
                  <a:gd name="T10" fmla="*/ 315 w 942"/>
                  <a:gd name="T11" fmla="*/ 189 h 1094"/>
                  <a:gd name="T12" fmla="*/ 731 w 942"/>
                  <a:gd name="T13" fmla="*/ 605 h 1094"/>
                  <a:gd name="T14" fmla="*/ 529 w 942"/>
                  <a:gd name="T15" fmla="*/ 961 h 1094"/>
                  <a:gd name="T16" fmla="*/ 593 w 942"/>
                  <a:gd name="T17" fmla="*/ 1094 h 1094"/>
                  <a:gd name="T18" fmla="*/ 942 w 942"/>
                  <a:gd name="T19" fmla="*/ 561 h 1094"/>
                  <a:gd name="T20" fmla="*/ 517 w 942"/>
                  <a:gd name="T21"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1094">
                    <a:moveTo>
                      <a:pt x="517" y="0"/>
                    </a:moveTo>
                    <a:cubicBezTo>
                      <a:pt x="472" y="63"/>
                      <a:pt x="398" y="104"/>
                      <a:pt x="315" y="104"/>
                    </a:cubicBezTo>
                    <a:cubicBezTo>
                      <a:pt x="242" y="104"/>
                      <a:pt x="177" y="73"/>
                      <a:pt x="132" y="24"/>
                    </a:cubicBezTo>
                    <a:cubicBezTo>
                      <a:pt x="84" y="44"/>
                      <a:pt x="40" y="71"/>
                      <a:pt x="0" y="102"/>
                    </a:cubicBezTo>
                    <a:cubicBezTo>
                      <a:pt x="48" y="140"/>
                      <a:pt x="90" y="185"/>
                      <a:pt x="124" y="235"/>
                    </a:cubicBezTo>
                    <a:cubicBezTo>
                      <a:pt x="181" y="206"/>
                      <a:pt x="246" y="189"/>
                      <a:pt x="315" y="189"/>
                    </a:cubicBezTo>
                    <a:cubicBezTo>
                      <a:pt x="545" y="189"/>
                      <a:pt x="731" y="375"/>
                      <a:pt x="731" y="605"/>
                    </a:cubicBezTo>
                    <a:cubicBezTo>
                      <a:pt x="731" y="756"/>
                      <a:pt x="650" y="889"/>
                      <a:pt x="529" y="961"/>
                    </a:cubicBezTo>
                    <a:cubicBezTo>
                      <a:pt x="593" y="1094"/>
                      <a:pt x="593" y="1094"/>
                      <a:pt x="593" y="1094"/>
                    </a:cubicBezTo>
                    <a:cubicBezTo>
                      <a:pt x="798" y="1004"/>
                      <a:pt x="942" y="799"/>
                      <a:pt x="942" y="561"/>
                    </a:cubicBezTo>
                    <a:cubicBezTo>
                      <a:pt x="942" y="294"/>
                      <a:pt x="762" y="69"/>
                      <a:pt x="517" y="0"/>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4" name="Freeform 74"/>
              <p:cNvSpPr>
                <a:spLocks/>
              </p:cNvSpPr>
              <p:nvPr userDrawn="1"/>
            </p:nvSpPr>
            <p:spPr bwMode="auto">
              <a:xfrm>
                <a:off x="-1346200" y="-6300788"/>
                <a:ext cx="1241425" cy="2944813"/>
              </a:xfrm>
              <a:custGeom>
                <a:avLst/>
                <a:gdLst>
                  <a:gd name="T0" fmla="*/ 301 w 331"/>
                  <a:gd name="T1" fmla="*/ 670 h 785"/>
                  <a:gd name="T2" fmla="*/ 179 w 331"/>
                  <a:gd name="T3" fmla="*/ 539 h 785"/>
                  <a:gd name="T4" fmla="*/ 122 w 331"/>
                  <a:gd name="T5" fmla="*/ 329 h 785"/>
                  <a:gd name="T6" fmla="*/ 179 w 331"/>
                  <a:gd name="T7" fmla="*/ 119 h 785"/>
                  <a:gd name="T8" fmla="*/ 74 w 331"/>
                  <a:gd name="T9" fmla="*/ 0 h 785"/>
                  <a:gd name="T10" fmla="*/ 0 w 331"/>
                  <a:gd name="T11" fmla="*/ 285 h 785"/>
                  <a:gd name="T12" fmla="*/ 111 w 331"/>
                  <a:gd name="T13" fmla="*/ 626 h 785"/>
                  <a:gd name="T14" fmla="*/ 223 w 331"/>
                  <a:gd name="T15" fmla="*/ 743 h 785"/>
                  <a:gd name="T16" fmla="*/ 285 w 331"/>
                  <a:gd name="T17" fmla="*/ 785 h 785"/>
                  <a:gd name="T18" fmla="*/ 331 w 331"/>
                  <a:gd name="T19" fmla="*/ 690 h 785"/>
                  <a:gd name="T20" fmla="*/ 301 w 331"/>
                  <a:gd name="T21" fmla="*/ 67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785">
                    <a:moveTo>
                      <a:pt x="301" y="670"/>
                    </a:moveTo>
                    <a:cubicBezTo>
                      <a:pt x="251" y="636"/>
                      <a:pt x="210" y="591"/>
                      <a:pt x="179" y="539"/>
                    </a:cubicBezTo>
                    <a:cubicBezTo>
                      <a:pt x="143" y="478"/>
                      <a:pt x="122" y="406"/>
                      <a:pt x="122" y="329"/>
                    </a:cubicBezTo>
                    <a:cubicBezTo>
                      <a:pt x="122" y="252"/>
                      <a:pt x="143" y="180"/>
                      <a:pt x="179" y="119"/>
                    </a:cubicBezTo>
                    <a:cubicBezTo>
                      <a:pt x="152" y="73"/>
                      <a:pt x="116" y="32"/>
                      <a:pt x="74" y="0"/>
                    </a:cubicBezTo>
                    <a:cubicBezTo>
                      <a:pt x="27" y="84"/>
                      <a:pt x="0" y="181"/>
                      <a:pt x="0" y="285"/>
                    </a:cubicBezTo>
                    <a:cubicBezTo>
                      <a:pt x="0" y="412"/>
                      <a:pt x="41" y="530"/>
                      <a:pt x="111" y="626"/>
                    </a:cubicBezTo>
                    <a:cubicBezTo>
                      <a:pt x="143" y="670"/>
                      <a:pt x="181" y="709"/>
                      <a:pt x="223" y="743"/>
                    </a:cubicBezTo>
                    <a:cubicBezTo>
                      <a:pt x="243" y="758"/>
                      <a:pt x="264" y="772"/>
                      <a:pt x="285" y="785"/>
                    </a:cubicBezTo>
                    <a:cubicBezTo>
                      <a:pt x="331" y="690"/>
                      <a:pt x="331" y="690"/>
                      <a:pt x="331" y="690"/>
                    </a:cubicBezTo>
                    <a:cubicBezTo>
                      <a:pt x="321" y="684"/>
                      <a:pt x="311" y="677"/>
                      <a:pt x="301" y="670"/>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7" name="Group 16"/>
            <p:cNvGrpSpPr/>
            <p:nvPr userDrawn="1"/>
          </p:nvGrpSpPr>
          <p:grpSpPr>
            <a:xfrm>
              <a:off x="4313393" y="669331"/>
              <a:ext cx="1160315" cy="1442805"/>
              <a:chOff x="-4038600" y="-8666163"/>
              <a:chExt cx="4368800" cy="5432425"/>
            </a:xfrm>
            <a:grpFill/>
          </p:grpSpPr>
          <p:sp>
            <p:nvSpPr>
              <p:cNvPr id="18" name="Oval 67"/>
              <p:cNvSpPr>
                <a:spLocks noChangeArrowheads="1"/>
              </p:cNvSpPr>
              <p:nvPr userDrawn="1"/>
            </p:nvSpPr>
            <p:spPr bwMode="auto">
              <a:xfrm>
                <a:off x="-2805113" y="-8666163"/>
                <a:ext cx="1571625" cy="1574800"/>
              </a:xfrm>
              <a:prstGeom prst="ellipse">
                <a:avLst/>
              </a:pr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9" name="Freeform 70"/>
              <p:cNvSpPr>
                <a:spLocks/>
              </p:cNvSpPr>
              <p:nvPr userDrawn="1"/>
            </p:nvSpPr>
            <p:spPr bwMode="auto">
              <a:xfrm>
                <a:off x="-1219200" y="-3952876"/>
                <a:ext cx="709613" cy="719138"/>
              </a:xfrm>
              <a:custGeom>
                <a:avLst/>
                <a:gdLst>
                  <a:gd name="T0" fmla="*/ 77 w 189"/>
                  <a:gd name="T1" fmla="*/ 0 h 192"/>
                  <a:gd name="T2" fmla="*/ 0 w 189"/>
                  <a:gd name="T3" fmla="*/ 59 h 192"/>
                  <a:gd name="T4" fmla="*/ 65 w 189"/>
                  <a:gd name="T5" fmla="*/ 192 h 192"/>
                  <a:gd name="T6" fmla="*/ 189 w 189"/>
                  <a:gd name="T7" fmla="*/ 117 h 192"/>
                  <a:gd name="T8" fmla="*/ 77 w 189"/>
                  <a:gd name="T9" fmla="*/ 0 h 192"/>
                </a:gdLst>
                <a:ahLst/>
                <a:cxnLst>
                  <a:cxn ang="0">
                    <a:pos x="T0" y="T1"/>
                  </a:cxn>
                  <a:cxn ang="0">
                    <a:pos x="T2" y="T3"/>
                  </a:cxn>
                  <a:cxn ang="0">
                    <a:pos x="T4" y="T5"/>
                  </a:cxn>
                  <a:cxn ang="0">
                    <a:pos x="T6" y="T7"/>
                  </a:cxn>
                  <a:cxn ang="0">
                    <a:pos x="T8" y="T9"/>
                  </a:cxn>
                </a:cxnLst>
                <a:rect l="0" t="0" r="r" b="b"/>
                <a:pathLst>
                  <a:path w="189" h="192">
                    <a:moveTo>
                      <a:pt x="77" y="0"/>
                    </a:moveTo>
                    <a:cubicBezTo>
                      <a:pt x="54" y="22"/>
                      <a:pt x="28" y="43"/>
                      <a:pt x="0" y="59"/>
                    </a:cubicBezTo>
                    <a:cubicBezTo>
                      <a:pt x="65" y="192"/>
                      <a:pt x="65" y="192"/>
                      <a:pt x="65" y="192"/>
                    </a:cubicBezTo>
                    <a:cubicBezTo>
                      <a:pt x="110" y="172"/>
                      <a:pt x="151" y="146"/>
                      <a:pt x="189" y="117"/>
                    </a:cubicBezTo>
                    <a:cubicBezTo>
                      <a:pt x="147" y="83"/>
                      <a:pt x="109" y="44"/>
                      <a:pt x="77" y="0"/>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0" name="Freeform 71"/>
              <p:cNvSpPr>
                <a:spLocks/>
              </p:cNvSpPr>
              <p:nvPr userDrawn="1"/>
            </p:nvSpPr>
            <p:spPr bwMode="auto">
              <a:xfrm>
                <a:off x="-4038600" y="-6296026"/>
                <a:ext cx="1244600" cy="2940050"/>
              </a:xfrm>
              <a:custGeom>
                <a:avLst/>
                <a:gdLst>
                  <a:gd name="T0" fmla="*/ 300 w 332"/>
                  <a:gd name="T1" fmla="*/ 668 h 784"/>
                  <a:gd name="T2" fmla="*/ 179 w 332"/>
                  <a:gd name="T3" fmla="*/ 537 h 784"/>
                  <a:gd name="T4" fmla="*/ 122 w 332"/>
                  <a:gd name="T5" fmla="*/ 328 h 784"/>
                  <a:gd name="T6" fmla="*/ 179 w 332"/>
                  <a:gd name="T7" fmla="*/ 119 h 784"/>
                  <a:gd name="T8" fmla="*/ 74 w 332"/>
                  <a:gd name="T9" fmla="*/ 0 h 784"/>
                  <a:gd name="T10" fmla="*/ 0 w 332"/>
                  <a:gd name="T11" fmla="*/ 284 h 784"/>
                  <a:gd name="T12" fmla="*/ 111 w 332"/>
                  <a:gd name="T13" fmla="*/ 624 h 784"/>
                  <a:gd name="T14" fmla="*/ 223 w 332"/>
                  <a:gd name="T15" fmla="*/ 741 h 784"/>
                  <a:gd name="T16" fmla="*/ 286 w 332"/>
                  <a:gd name="T17" fmla="*/ 784 h 784"/>
                  <a:gd name="T18" fmla="*/ 332 w 332"/>
                  <a:gd name="T19" fmla="*/ 689 h 784"/>
                  <a:gd name="T20" fmla="*/ 300 w 332"/>
                  <a:gd name="T21" fmla="*/ 6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784">
                    <a:moveTo>
                      <a:pt x="300" y="668"/>
                    </a:moveTo>
                    <a:cubicBezTo>
                      <a:pt x="251" y="634"/>
                      <a:pt x="209" y="589"/>
                      <a:pt x="179" y="537"/>
                    </a:cubicBezTo>
                    <a:cubicBezTo>
                      <a:pt x="143" y="475"/>
                      <a:pt x="122" y="404"/>
                      <a:pt x="122" y="328"/>
                    </a:cubicBezTo>
                    <a:cubicBezTo>
                      <a:pt x="122" y="252"/>
                      <a:pt x="143" y="181"/>
                      <a:pt x="179" y="119"/>
                    </a:cubicBezTo>
                    <a:cubicBezTo>
                      <a:pt x="152" y="73"/>
                      <a:pt x="116" y="33"/>
                      <a:pt x="74" y="0"/>
                    </a:cubicBezTo>
                    <a:cubicBezTo>
                      <a:pt x="27" y="84"/>
                      <a:pt x="0" y="180"/>
                      <a:pt x="0" y="284"/>
                    </a:cubicBezTo>
                    <a:cubicBezTo>
                      <a:pt x="0" y="411"/>
                      <a:pt x="41" y="528"/>
                      <a:pt x="111" y="624"/>
                    </a:cubicBezTo>
                    <a:cubicBezTo>
                      <a:pt x="143" y="668"/>
                      <a:pt x="180" y="707"/>
                      <a:pt x="223" y="741"/>
                    </a:cubicBezTo>
                    <a:cubicBezTo>
                      <a:pt x="243" y="756"/>
                      <a:pt x="264" y="771"/>
                      <a:pt x="286" y="784"/>
                    </a:cubicBezTo>
                    <a:cubicBezTo>
                      <a:pt x="332" y="689"/>
                      <a:pt x="332" y="689"/>
                      <a:pt x="332" y="689"/>
                    </a:cubicBezTo>
                    <a:cubicBezTo>
                      <a:pt x="321" y="682"/>
                      <a:pt x="310" y="676"/>
                      <a:pt x="300" y="668"/>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1" name="Freeform 75"/>
              <p:cNvSpPr>
                <a:spLocks/>
              </p:cNvSpPr>
              <p:nvPr userDrawn="1"/>
            </p:nvSpPr>
            <p:spPr bwMode="auto">
              <a:xfrm>
                <a:off x="-3201988" y="-7335838"/>
                <a:ext cx="3532188" cy="3548063"/>
              </a:xfrm>
              <a:custGeom>
                <a:avLst/>
                <a:gdLst>
                  <a:gd name="T0" fmla="*/ 842 w 942"/>
                  <a:gd name="T1" fmla="*/ 235 h 946"/>
                  <a:gd name="T2" fmla="*/ 718 w 942"/>
                  <a:gd name="T3" fmla="*/ 102 h 946"/>
                  <a:gd name="T4" fmla="*/ 518 w 942"/>
                  <a:gd name="T5" fmla="*/ 0 h 946"/>
                  <a:gd name="T6" fmla="*/ 315 w 942"/>
                  <a:gd name="T7" fmla="*/ 104 h 946"/>
                  <a:gd name="T8" fmla="*/ 132 w 942"/>
                  <a:gd name="T9" fmla="*/ 24 h 946"/>
                  <a:gd name="T10" fmla="*/ 0 w 942"/>
                  <a:gd name="T11" fmla="*/ 103 h 946"/>
                  <a:gd name="T12" fmla="*/ 123 w 942"/>
                  <a:gd name="T13" fmla="*/ 236 h 946"/>
                  <a:gd name="T14" fmla="*/ 315 w 942"/>
                  <a:gd name="T15" fmla="*/ 189 h 946"/>
                  <a:gd name="T16" fmla="*/ 569 w 942"/>
                  <a:gd name="T17" fmla="*/ 276 h 946"/>
                  <a:gd name="T18" fmla="*/ 674 w 942"/>
                  <a:gd name="T19" fmla="*/ 395 h 946"/>
                  <a:gd name="T20" fmla="*/ 731 w 942"/>
                  <a:gd name="T21" fmla="*/ 605 h 946"/>
                  <a:gd name="T22" fmla="*/ 674 w 942"/>
                  <a:gd name="T23" fmla="*/ 815 h 946"/>
                  <a:gd name="T24" fmla="*/ 796 w 942"/>
                  <a:gd name="T25" fmla="*/ 946 h 946"/>
                  <a:gd name="T26" fmla="*/ 942 w 942"/>
                  <a:gd name="T27" fmla="*/ 561 h 946"/>
                  <a:gd name="T28" fmla="*/ 842 w 942"/>
                  <a:gd name="T29" fmla="*/ 235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946">
                    <a:moveTo>
                      <a:pt x="842" y="235"/>
                    </a:moveTo>
                    <a:cubicBezTo>
                      <a:pt x="808" y="185"/>
                      <a:pt x="766" y="140"/>
                      <a:pt x="718" y="102"/>
                    </a:cubicBezTo>
                    <a:cubicBezTo>
                      <a:pt x="659" y="56"/>
                      <a:pt x="592" y="21"/>
                      <a:pt x="518" y="0"/>
                    </a:cubicBezTo>
                    <a:cubicBezTo>
                      <a:pt x="473" y="63"/>
                      <a:pt x="399" y="104"/>
                      <a:pt x="315" y="104"/>
                    </a:cubicBezTo>
                    <a:cubicBezTo>
                      <a:pt x="243" y="104"/>
                      <a:pt x="178" y="73"/>
                      <a:pt x="132" y="24"/>
                    </a:cubicBezTo>
                    <a:cubicBezTo>
                      <a:pt x="85" y="44"/>
                      <a:pt x="40" y="71"/>
                      <a:pt x="0" y="103"/>
                    </a:cubicBezTo>
                    <a:cubicBezTo>
                      <a:pt x="48" y="141"/>
                      <a:pt x="89" y="185"/>
                      <a:pt x="123" y="236"/>
                    </a:cubicBezTo>
                    <a:cubicBezTo>
                      <a:pt x="181" y="206"/>
                      <a:pt x="246" y="189"/>
                      <a:pt x="315" y="189"/>
                    </a:cubicBezTo>
                    <a:cubicBezTo>
                      <a:pt x="411" y="189"/>
                      <a:pt x="499" y="221"/>
                      <a:pt x="569" y="276"/>
                    </a:cubicBezTo>
                    <a:cubicBezTo>
                      <a:pt x="611" y="308"/>
                      <a:pt x="647" y="349"/>
                      <a:pt x="674" y="395"/>
                    </a:cubicBezTo>
                    <a:cubicBezTo>
                      <a:pt x="710" y="456"/>
                      <a:pt x="731" y="528"/>
                      <a:pt x="731" y="605"/>
                    </a:cubicBezTo>
                    <a:cubicBezTo>
                      <a:pt x="731" y="682"/>
                      <a:pt x="710" y="754"/>
                      <a:pt x="674" y="815"/>
                    </a:cubicBezTo>
                    <a:cubicBezTo>
                      <a:pt x="705" y="867"/>
                      <a:pt x="746" y="912"/>
                      <a:pt x="796" y="946"/>
                    </a:cubicBezTo>
                    <a:cubicBezTo>
                      <a:pt x="887" y="844"/>
                      <a:pt x="942" y="709"/>
                      <a:pt x="942" y="561"/>
                    </a:cubicBezTo>
                    <a:cubicBezTo>
                      <a:pt x="942" y="440"/>
                      <a:pt x="905" y="328"/>
                      <a:pt x="842" y="235"/>
                    </a:cubicBezTo>
                    <a:close/>
                  </a:path>
                </a:pathLst>
              </a:custGeom>
              <a:grpFill/>
              <a:ln w="19050" cap="flat">
                <a:solidFill>
                  <a:srgbClr val="FFFFFF">
                    <a:alpha val="10196"/>
                  </a:srgb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spTree>
    <p:extLst>
      <p:ext uri="{BB962C8B-B14F-4D97-AF65-F5344CB8AC3E}">
        <p14:creationId xmlns:p14="http://schemas.microsoft.com/office/powerpoint/2010/main" val="279207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4" name="Text Placeholder 3"/>
          <p:cNvSpPr>
            <a:spLocks noGrp="1"/>
          </p:cNvSpPr>
          <p:nvPr>
            <p:ph type="body" sz="quarter" idx="10" hasCustomPrompt="1"/>
          </p:nvPr>
        </p:nvSpPr>
        <p:spPr>
          <a:xfrm>
            <a:off x="689861" y="2996952"/>
            <a:ext cx="10812278" cy="1296144"/>
          </a:xfrm>
        </p:spPr>
        <p:txBody>
          <a:bodyPr/>
          <a:lstStyle>
            <a:lvl1pPr algn="ctr">
              <a:defRPr sz="2000">
                <a:solidFill>
                  <a:schemeClr val="bg1"/>
                </a:solidFill>
              </a:defRPr>
            </a:lvl1pPr>
          </a:lstStyle>
          <a:p>
            <a:pPr lvl="0"/>
            <a:r>
              <a:rPr lang="en-US"/>
              <a:t>Divider/end text</a:t>
            </a:r>
            <a:br>
              <a:rPr lang="en-US"/>
            </a:br>
            <a:r>
              <a:rPr lang="en-US"/>
              <a:t>(delete this box if not used)</a:t>
            </a:r>
            <a:endParaRPr lang="en-AU"/>
          </a:p>
        </p:txBody>
      </p:sp>
      <p:grpSp>
        <p:nvGrpSpPr>
          <p:cNvPr id="20" name="Group 19"/>
          <p:cNvGrpSpPr/>
          <p:nvPr userDrawn="1"/>
        </p:nvGrpSpPr>
        <p:grpSpPr>
          <a:xfrm>
            <a:off x="5269872" y="1651442"/>
            <a:ext cx="1652256" cy="747460"/>
            <a:chOff x="3597472" y="669331"/>
            <a:chExt cx="2591315" cy="1442805"/>
          </a:xfrm>
          <a:solidFill>
            <a:srgbClr val="FFFFFF">
              <a:alpha val="20000"/>
            </a:srgbClr>
          </a:solidFill>
        </p:grpSpPr>
        <p:grpSp>
          <p:nvGrpSpPr>
            <p:cNvPr id="21" name="Group 20"/>
            <p:cNvGrpSpPr/>
            <p:nvPr userDrawn="1"/>
          </p:nvGrpSpPr>
          <p:grpSpPr>
            <a:xfrm>
              <a:off x="3597472" y="669331"/>
              <a:ext cx="1160315" cy="1442805"/>
              <a:chOff x="-6734175" y="-8666163"/>
              <a:chExt cx="4368800" cy="5432425"/>
            </a:xfrm>
            <a:grpFill/>
          </p:grpSpPr>
          <p:sp>
            <p:nvSpPr>
              <p:cNvPr id="31" name="Oval 66"/>
              <p:cNvSpPr>
                <a:spLocks noChangeArrowheads="1"/>
              </p:cNvSpPr>
              <p:nvPr userDrawn="1"/>
            </p:nvSpPr>
            <p:spPr bwMode="auto">
              <a:xfrm>
                <a:off x="-5503863" y="-8666163"/>
                <a:ext cx="1574800" cy="1574800"/>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2" name="Freeform 69"/>
              <p:cNvSpPr>
                <a:spLocks/>
              </p:cNvSpPr>
              <p:nvPr userDrawn="1"/>
            </p:nvSpPr>
            <p:spPr bwMode="auto">
              <a:xfrm>
                <a:off x="-3914775" y="-3956051"/>
                <a:ext cx="712788" cy="722313"/>
              </a:xfrm>
              <a:custGeom>
                <a:avLst/>
                <a:gdLst>
                  <a:gd name="T0" fmla="*/ 78 w 190"/>
                  <a:gd name="T1" fmla="*/ 0 h 193"/>
                  <a:gd name="T2" fmla="*/ 0 w 190"/>
                  <a:gd name="T3" fmla="*/ 60 h 193"/>
                  <a:gd name="T4" fmla="*/ 64 w 190"/>
                  <a:gd name="T5" fmla="*/ 193 h 193"/>
                  <a:gd name="T6" fmla="*/ 190 w 190"/>
                  <a:gd name="T7" fmla="*/ 117 h 193"/>
                  <a:gd name="T8" fmla="*/ 78 w 190"/>
                  <a:gd name="T9" fmla="*/ 0 h 193"/>
                </a:gdLst>
                <a:ahLst/>
                <a:cxnLst>
                  <a:cxn ang="0">
                    <a:pos x="T0" y="T1"/>
                  </a:cxn>
                  <a:cxn ang="0">
                    <a:pos x="T2" y="T3"/>
                  </a:cxn>
                  <a:cxn ang="0">
                    <a:pos x="T4" y="T5"/>
                  </a:cxn>
                  <a:cxn ang="0">
                    <a:pos x="T6" y="T7"/>
                  </a:cxn>
                  <a:cxn ang="0">
                    <a:pos x="T8" y="T9"/>
                  </a:cxn>
                </a:cxnLst>
                <a:rect l="0" t="0" r="r" b="b"/>
                <a:pathLst>
                  <a:path w="190" h="193">
                    <a:moveTo>
                      <a:pt x="78" y="0"/>
                    </a:moveTo>
                    <a:cubicBezTo>
                      <a:pt x="54" y="23"/>
                      <a:pt x="28" y="43"/>
                      <a:pt x="0" y="60"/>
                    </a:cubicBezTo>
                    <a:cubicBezTo>
                      <a:pt x="64" y="193"/>
                      <a:pt x="64" y="193"/>
                      <a:pt x="64" y="193"/>
                    </a:cubicBezTo>
                    <a:cubicBezTo>
                      <a:pt x="110" y="173"/>
                      <a:pt x="152" y="147"/>
                      <a:pt x="190" y="117"/>
                    </a:cubicBezTo>
                    <a:cubicBezTo>
                      <a:pt x="147" y="83"/>
                      <a:pt x="110" y="44"/>
                      <a:pt x="78"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3" name="Freeform 72"/>
              <p:cNvSpPr>
                <a:spLocks/>
              </p:cNvSpPr>
              <p:nvPr userDrawn="1"/>
            </p:nvSpPr>
            <p:spPr bwMode="auto">
              <a:xfrm>
                <a:off x="-6734175" y="-7335838"/>
                <a:ext cx="4368800" cy="3979863"/>
              </a:xfrm>
              <a:custGeom>
                <a:avLst/>
                <a:gdLst>
                  <a:gd name="T0" fmla="*/ 1065 w 1165"/>
                  <a:gd name="T1" fmla="*/ 236 h 1061"/>
                  <a:gd name="T2" fmla="*/ 942 w 1165"/>
                  <a:gd name="T3" fmla="*/ 103 h 1061"/>
                  <a:gd name="T4" fmla="*/ 740 w 1165"/>
                  <a:gd name="T5" fmla="*/ 0 h 1061"/>
                  <a:gd name="T6" fmla="*/ 538 w 1165"/>
                  <a:gd name="T7" fmla="*/ 104 h 1061"/>
                  <a:gd name="T8" fmla="*/ 355 w 1165"/>
                  <a:gd name="T9" fmla="*/ 24 h 1061"/>
                  <a:gd name="T10" fmla="*/ 0 w 1165"/>
                  <a:gd name="T11" fmla="*/ 561 h 1061"/>
                  <a:gd name="T12" fmla="*/ 285 w 1165"/>
                  <a:gd name="T13" fmla="*/ 1061 h 1061"/>
                  <a:gd name="T14" fmla="*/ 331 w 1165"/>
                  <a:gd name="T15" fmla="*/ 966 h 1061"/>
                  <a:gd name="T16" fmla="*/ 122 w 1165"/>
                  <a:gd name="T17" fmla="*/ 605 h 1061"/>
                  <a:gd name="T18" fmla="*/ 538 w 1165"/>
                  <a:gd name="T19" fmla="*/ 189 h 1061"/>
                  <a:gd name="T20" fmla="*/ 793 w 1165"/>
                  <a:gd name="T21" fmla="*/ 277 h 1061"/>
                  <a:gd name="T22" fmla="*/ 898 w 1165"/>
                  <a:gd name="T23" fmla="*/ 396 h 1061"/>
                  <a:gd name="T24" fmla="*/ 954 w 1165"/>
                  <a:gd name="T25" fmla="*/ 605 h 1061"/>
                  <a:gd name="T26" fmla="*/ 898 w 1165"/>
                  <a:gd name="T27" fmla="*/ 814 h 1061"/>
                  <a:gd name="T28" fmla="*/ 1019 w 1165"/>
                  <a:gd name="T29" fmla="*/ 945 h 1061"/>
                  <a:gd name="T30" fmla="*/ 1165 w 1165"/>
                  <a:gd name="T31" fmla="*/ 561 h 1061"/>
                  <a:gd name="T32" fmla="*/ 1065 w 1165"/>
                  <a:gd name="T33" fmla="*/ 23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1061">
                    <a:moveTo>
                      <a:pt x="1065" y="236"/>
                    </a:moveTo>
                    <a:cubicBezTo>
                      <a:pt x="1031" y="185"/>
                      <a:pt x="990" y="141"/>
                      <a:pt x="942" y="103"/>
                    </a:cubicBezTo>
                    <a:cubicBezTo>
                      <a:pt x="883" y="57"/>
                      <a:pt x="815" y="21"/>
                      <a:pt x="740" y="0"/>
                    </a:cubicBezTo>
                    <a:cubicBezTo>
                      <a:pt x="695" y="63"/>
                      <a:pt x="621"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634" y="189"/>
                      <a:pt x="723" y="222"/>
                      <a:pt x="793" y="277"/>
                    </a:cubicBezTo>
                    <a:cubicBezTo>
                      <a:pt x="835" y="310"/>
                      <a:pt x="871" y="350"/>
                      <a:pt x="898" y="396"/>
                    </a:cubicBezTo>
                    <a:cubicBezTo>
                      <a:pt x="933" y="458"/>
                      <a:pt x="954" y="529"/>
                      <a:pt x="954" y="605"/>
                    </a:cubicBezTo>
                    <a:cubicBezTo>
                      <a:pt x="954" y="681"/>
                      <a:pt x="933" y="752"/>
                      <a:pt x="898" y="814"/>
                    </a:cubicBezTo>
                    <a:cubicBezTo>
                      <a:pt x="928" y="866"/>
                      <a:pt x="970" y="911"/>
                      <a:pt x="1019" y="945"/>
                    </a:cubicBezTo>
                    <a:cubicBezTo>
                      <a:pt x="1110" y="843"/>
                      <a:pt x="1165" y="708"/>
                      <a:pt x="1165" y="561"/>
                    </a:cubicBezTo>
                    <a:cubicBezTo>
                      <a:pt x="1165" y="440"/>
                      <a:pt x="1128" y="329"/>
                      <a:pt x="1065" y="236"/>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22" name="Group 21"/>
            <p:cNvGrpSpPr/>
            <p:nvPr userDrawn="1"/>
          </p:nvGrpSpPr>
          <p:grpSpPr>
            <a:xfrm>
              <a:off x="5028472" y="669331"/>
              <a:ext cx="1160315" cy="1442805"/>
              <a:chOff x="-1346200" y="-8666163"/>
              <a:chExt cx="4368800" cy="5432425"/>
            </a:xfrm>
            <a:grpFill/>
          </p:grpSpPr>
          <p:sp>
            <p:nvSpPr>
              <p:cNvPr id="28" name="Oval 68"/>
              <p:cNvSpPr>
                <a:spLocks noChangeArrowheads="1"/>
              </p:cNvSpPr>
              <p:nvPr userDrawn="1"/>
            </p:nvSpPr>
            <p:spPr bwMode="auto">
              <a:xfrm>
                <a:off x="-115888" y="-8666163"/>
                <a:ext cx="1574800" cy="1574800"/>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9" name="Freeform 73"/>
              <p:cNvSpPr>
                <a:spLocks/>
              </p:cNvSpPr>
              <p:nvPr userDrawn="1"/>
            </p:nvSpPr>
            <p:spPr bwMode="auto">
              <a:xfrm>
                <a:off x="-509588" y="-7335838"/>
                <a:ext cx="3532188" cy="4102100"/>
              </a:xfrm>
              <a:custGeom>
                <a:avLst/>
                <a:gdLst>
                  <a:gd name="T0" fmla="*/ 517 w 942"/>
                  <a:gd name="T1" fmla="*/ 0 h 1094"/>
                  <a:gd name="T2" fmla="*/ 315 w 942"/>
                  <a:gd name="T3" fmla="*/ 104 h 1094"/>
                  <a:gd name="T4" fmla="*/ 132 w 942"/>
                  <a:gd name="T5" fmla="*/ 24 h 1094"/>
                  <a:gd name="T6" fmla="*/ 0 w 942"/>
                  <a:gd name="T7" fmla="*/ 102 h 1094"/>
                  <a:gd name="T8" fmla="*/ 124 w 942"/>
                  <a:gd name="T9" fmla="*/ 235 h 1094"/>
                  <a:gd name="T10" fmla="*/ 315 w 942"/>
                  <a:gd name="T11" fmla="*/ 189 h 1094"/>
                  <a:gd name="T12" fmla="*/ 731 w 942"/>
                  <a:gd name="T13" fmla="*/ 605 h 1094"/>
                  <a:gd name="T14" fmla="*/ 529 w 942"/>
                  <a:gd name="T15" fmla="*/ 961 h 1094"/>
                  <a:gd name="T16" fmla="*/ 593 w 942"/>
                  <a:gd name="T17" fmla="*/ 1094 h 1094"/>
                  <a:gd name="T18" fmla="*/ 942 w 942"/>
                  <a:gd name="T19" fmla="*/ 561 h 1094"/>
                  <a:gd name="T20" fmla="*/ 517 w 942"/>
                  <a:gd name="T21"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1094">
                    <a:moveTo>
                      <a:pt x="517" y="0"/>
                    </a:moveTo>
                    <a:cubicBezTo>
                      <a:pt x="472" y="63"/>
                      <a:pt x="398" y="104"/>
                      <a:pt x="315" y="104"/>
                    </a:cubicBezTo>
                    <a:cubicBezTo>
                      <a:pt x="242" y="104"/>
                      <a:pt x="177" y="73"/>
                      <a:pt x="132" y="24"/>
                    </a:cubicBezTo>
                    <a:cubicBezTo>
                      <a:pt x="84" y="44"/>
                      <a:pt x="40" y="71"/>
                      <a:pt x="0" y="102"/>
                    </a:cubicBezTo>
                    <a:cubicBezTo>
                      <a:pt x="48" y="140"/>
                      <a:pt x="90" y="185"/>
                      <a:pt x="124" y="235"/>
                    </a:cubicBezTo>
                    <a:cubicBezTo>
                      <a:pt x="181" y="206"/>
                      <a:pt x="246" y="189"/>
                      <a:pt x="315" y="189"/>
                    </a:cubicBezTo>
                    <a:cubicBezTo>
                      <a:pt x="545" y="189"/>
                      <a:pt x="731" y="375"/>
                      <a:pt x="731" y="605"/>
                    </a:cubicBezTo>
                    <a:cubicBezTo>
                      <a:pt x="731" y="756"/>
                      <a:pt x="650" y="889"/>
                      <a:pt x="529" y="961"/>
                    </a:cubicBezTo>
                    <a:cubicBezTo>
                      <a:pt x="593" y="1094"/>
                      <a:pt x="593" y="1094"/>
                      <a:pt x="593" y="1094"/>
                    </a:cubicBezTo>
                    <a:cubicBezTo>
                      <a:pt x="798" y="1004"/>
                      <a:pt x="942" y="799"/>
                      <a:pt x="942" y="561"/>
                    </a:cubicBezTo>
                    <a:cubicBezTo>
                      <a:pt x="942" y="294"/>
                      <a:pt x="762" y="69"/>
                      <a:pt x="517"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0" name="Freeform 74"/>
              <p:cNvSpPr>
                <a:spLocks/>
              </p:cNvSpPr>
              <p:nvPr userDrawn="1"/>
            </p:nvSpPr>
            <p:spPr bwMode="auto">
              <a:xfrm>
                <a:off x="-1346200" y="-6300788"/>
                <a:ext cx="1241425" cy="2944813"/>
              </a:xfrm>
              <a:custGeom>
                <a:avLst/>
                <a:gdLst>
                  <a:gd name="T0" fmla="*/ 301 w 331"/>
                  <a:gd name="T1" fmla="*/ 670 h 785"/>
                  <a:gd name="T2" fmla="*/ 179 w 331"/>
                  <a:gd name="T3" fmla="*/ 539 h 785"/>
                  <a:gd name="T4" fmla="*/ 122 w 331"/>
                  <a:gd name="T5" fmla="*/ 329 h 785"/>
                  <a:gd name="T6" fmla="*/ 179 w 331"/>
                  <a:gd name="T7" fmla="*/ 119 h 785"/>
                  <a:gd name="T8" fmla="*/ 74 w 331"/>
                  <a:gd name="T9" fmla="*/ 0 h 785"/>
                  <a:gd name="T10" fmla="*/ 0 w 331"/>
                  <a:gd name="T11" fmla="*/ 285 h 785"/>
                  <a:gd name="T12" fmla="*/ 111 w 331"/>
                  <a:gd name="T13" fmla="*/ 626 h 785"/>
                  <a:gd name="T14" fmla="*/ 223 w 331"/>
                  <a:gd name="T15" fmla="*/ 743 h 785"/>
                  <a:gd name="T16" fmla="*/ 285 w 331"/>
                  <a:gd name="T17" fmla="*/ 785 h 785"/>
                  <a:gd name="T18" fmla="*/ 331 w 331"/>
                  <a:gd name="T19" fmla="*/ 690 h 785"/>
                  <a:gd name="T20" fmla="*/ 301 w 331"/>
                  <a:gd name="T21" fmla="*/ 67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785">
                    <a:moveTo>
                      <a:pt x="301" y="670"/>
                    </a:moveTo>
                    <a:cubicBezTo>
                      <a:pt x="251" y="636"/>
                      <a:pt x="210" y="591"/>
                      <a:pt x="179" y="539"/>
                    </a:cubicBezTo>
                    <a:cubicBezTo>
                      <a:pt x="143" y="478"/>
                      <a:pt x="122" y="406"/>
                      <a:pt x="122" y="329"/>
                    </a:cubicBezTo>
                    <a:cubicBezTo>
                      <a:pt x="122" y="252"/>
                      <a:pt x="143" y="180"/>
                      <a:pt x="179" y="119"/>
                    </a:cubicBezTo>
                    <a:cubicBezTo>
                      <a:pt x="152" y="73"/>
                      <a:pt x="116" y="32"/>
                      <a:pt x="74" y="0"/>
                    </a:cubicBezTo>
                    <a:cubicBezTo>
                      <a:pt x="27" y="84"/>
                      <a:pt x="0" y="181"/>
                      <a:pt x="0" y="285"/>
                    </a:cubicBezTo>
                    <a:cubicBezTo>
                      <a:pt x="0" y="412"/>
                      <a:pt x="41" y="530"/>
                      <a:pt x="111" y="626"/>
                    </a:cubicBezTo>
                    <a:cubicBezTo>
                      <a:pt x="143" y="670"/>
                      <a:pt x="181" y="709"/>
                      <a:pt x="223" y="743"/>
                    </a:cubicBezTo>
                    <a:cubicBezTo>
                      <a:pt x="243" y="758"/>
                      <a:pt x="264" y="772"/>
                      <a:pt x="285" y="785"/>
                    </a:cubicBezTo>
                    <a:cubicBezTo>
                      <a:pt x="331" y="690"/>
                      <a:pt x="331" y="690"/>
                      <a:pt x="331" y="690"/>
                    </a:cubicBezTo>
                    <a:cubicBezTo>
                      <a:pt x="321" y="684"/>
                      <a:pt x="311" y="677"/>
                      <a:pt x="301" y="67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23" name="Group 22"/>
            <p:cNvGrpSpPr/>
            <p:nvPr userDrawn="1"/>
          </p:nvGrpSpPr>
          <p:grpSpPr>
            <a:xfrm>
              <a:off x="4313393" y="669331"/>
              <a:ext cx="1160315" cy="1442805"/>
              <a:chOff x="-4038600" y="-8666163"/>
              <a:chExt cx="4368800" cy="5432425"/>
            </a:xfrm>
            <a:grpFill/>
          </p:grpSpPr>
          <p:sp>
            <p:nvSpPr>
              <p:cNvPr id="24" name="Oval 67"/>
              <p:cNvSpPr>
                <a:spLocks noChangeArrowheads="1"/>
              </p:cNvSpPr>
              <p:nvPr userDrawn="1"/>
            </p:nvSpPr>
            <p:spPr bwMode="auto">
              <a:xfrm>
                <a:off x="-2805113" y="-8666163"/>
                <a:ext cx="1571625" cy="1574800"/>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5" name="Freeform 70"/>
              <p:cNvSpPr>
                <a:spLocks/>
              </p:cNvSpPr>
              <p:nvPr userDrawn="1"/>
            </p:nvSpPr>
            <p:spPr bwMode="auto">
              <a:xfrm>
                <a:off x="-1219200" y="-3952876"/>
                <a:ext cx="709613" cy="719138"/>
              </a:xfrm>
              <a:custGeom>
                <a:avLst/>
                <a:gdLst>
                  <a:gd name="T0" fmla="*/ 77 w 189"/>
                  <a:gd name="T1" fmla="*/ 0 h 192"/>
                  <a:gd name="T2" fmla="*/ 0 w 189"/>
                  <a:gd name="T3" fmla="*/ 59 h 192"/>
                  <a:gd name="T4" fmla="*/ 65 w 189"/>
                  <a:gd name="T5" fmla="*/ 192 h 192"/>
                  <a:gd name="T6" fmla="*/ 189 w 189"/>
                  <a:gd name="T7" fmla="*/ 117 h 192"/>
                  <a:gd name="T8" fmla="*/ 77 w 189"/>
                  <a:gd name="T9" fmla="*/ 0 h 192"/>
                </a:gdLst>
                <a:ahLst/>
                <a:cxnLst>
                  <a:cxn ang="0">
                    <a:pos x="T0" y="T1"/>
                  </a:cxn>
                  <a:cxn ang="0">
                    <a:pos x="T2" y="T3"/>
                  </a:cxn>
                  <a:cxn ang="0">
                    <a:pos x="T4" y="T5"/>
                  </a:cxn>
                  <a:cxn ang="0">
                    <a:pos x="T6" y="T7"/>
                  </a:cxn>
                  <a:cxn ang="0">
                    <a:pos x="T8" y="T9"/>
                  </a:cxn>
                </a:cxnLst>
                <a:rect l="0" t="0" r="r" b="b"/>
                <a:pathLst>
                  <a:path w="189" h="192">
                    <a:moveTo>
                      <a:pt x="77" y="0"/>
                    </a:moveTo>
                    <a:cubicBezTo>
                      <a:pt x="54" y="22"/>
                      <a:pt x="28" y="43"/>
                      <a:pt x="0" y="59"/>
                    </a:cubicBezTo>
                    <a:cubicBezTo>
                      <a:pt x="65" y="192"/>
                      <a:pt x="65" y="192"/>
                      <a:pt x="65" y="192"/>
                    </a:cubicBezTo>
                    <a:cubicBezTo>
                      <a:pt x="110" y="172"/>
                      <a:pt x="151" y="146"/>
                      <a:pt x="189" y="117"/>
                    </a:cubicBezTo>
                    <a:cubicBezTo>
                      <a:pt x="147" y="83"/>
                      <a:pt x="109" y="44"/>
                      <a:pt x="77" y="0"/>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6" name="Freeform 71"/>
              <p:cNvSpPr>
                <a:spLocks/>
              </p:cNvSpPr>
              <p:nvPr userDrawn="1"/>
            </p:nvSpPr>
            <p:spPr bwMode="auto">
              <a:xfrm>
                <a:off x="-4038600" y="-6296026"/>
                <a:ext cx="1244600" cy="2940050"/>
              </a:xfrm>
              <a:custGeom>
                <a:avLst/>
                <a:gdLst>
                  <a:gd name="T0" fmla="*/ 300 w 332"/>
                  <a:gd name="T1" fmla="*/ 668 h 784"/>
                  <a:gd name="T2" fmla="*/ 179 w 332"/>
                  <a:gd name="T3" fmla="*/ 537 h 784"/>
                  <a:gd name="T4" fmla="*/ 122 w 332"/>
                  <a:gd name="T5" fmla="*/ 328 h 784"/>
                  <a:gd name="T6" fmla="*/ 179 w 332"/>
                  <a:gd name="T7" fmla="*/ 119 h 784"/>
                  <a:gd name="T8" fmla="*/ 74 w 332"/>
                  <a:gd name="T9" fmla="*/ 0 h 784"/>
                  <a:gd name="T10" fmla="*/ 0 w 332"/>
                  <a:gd name="T11" fmla="*/ 284 h 784"/>
                  <a:gd name="T12" fmla="*/ 111 w 332"/>
                  <a:gd name="T13" fmla="*/ 624 h 784"/>
                  <a:gd name="T14" fmla="*/ 223 w 332"/>
                  <a:gd name="T15" fmla="*/ 741 h 784"/>
                  <a:gd name="T16" fmla="*/ 286 w 332"/>
                  <a:gd name="T17" fmla="*/ 784 h 784"/>
                  <a:gd name="T18" fmla="*/ 332 w 332"/>
                  <a:gd name="T19" fmla="*/ 689 h 784"/>
                  <a:gd name="T20" fmla="*/ 300 w 332"/>
                  <a:gd name="T21" fmla="*/ 6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784">
                    <a:moveTo>
                      <a:pt x="300" y="668"/>
                    </a:moveTo>
                    <a:cubicBezTo>
                      <a:pt x="251" y="634"/>
                      <a:pt x="209" y="589"/>
                      <a:pt x="179" y="537"/>
                    </a:cubicBezTo>
                    <a:cubicBezTo>
                      <a:pt x="143" y="475"/>
                      <a:pt x="122" y="404"/>
                      <a:pt x="122" y="328"/>
                    </a:cubicBezTo>
                    <a:cubicBezTo>
                      <a:pt x="122" y="252"/>
                      <a:pt x="143" y="181"/>
                      <a:pt x="179" y="119"/>
                    </a:cubicBezTo>
                    <a:cubicBezTo>
                      <a:pt x="152" y="73"/>
                      <a:pt x="116" y="33"/>
                      <a:pt x="74" y="0"/>
                    </a:cubicBezTo>
                    <a:cubicBezTo>
                      <a:pt x="27" y="84"/>
                      <a:pt x="0" y="180"/>
                      <a:pt x="0" y="284"/>
                    </a:cubicBezTo>
                    <a:cubicBezTo>
                      <a:pt x="0" y="411"/>
                      <a:pt x="41" y="528"/>
                      <a:pt x="111" y="624"/>
                    </a:cubicBezTo>
                    <a:cubicBezTo>
                      <a:pt x="143" y="668"/>
                      <a:pt x="180" y="707"/>
                      <a:pt x="223" y="741"/>
                    </a:cubicBezTo>
                    <a:cubicBezTo>
                      <a:pt x="243" y="756"/>
                      <a:pt x="264" y="771"/>
                      <a:pt x="286" y="784"/>
                    </a:cubicBezTo>
                    <a:cubicBezTo>
                      <a:pt x="332" y="689"/>
                      <a:pt x="332" y="689"/>
                      <a:pt x="332" y="689"/>
                    </a:cubicBezTo>
                    <a:cubicBezTo>
                      <a:pt x="321" y="682"/>
                      <a:pt x="310" y="676"/>
                      <a:pt x="300" y="668"/>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7" name="Freeform 75"/>
              <p:cNvSpPr>
                <a:spLocks/>
              </p:cNvSpPr>
              <p:nvPr userDrawn="1"/>
            </p:nvSpPr>
            <p:spPr bwMode="auto">
              <a:xfrm>
                <a:off x="-3201988" y="-7335838"/>
                <a:ext cx="3532188" cy="3548063"/>
              </a:xfrm>
              <a:custGeom>
                <a:avLst/>
                <a:gdLst>
                  <a:gd name="T0" fmla="*/ 842 w 942"/>
                  <a:gd name="T1" fmla="*/ 235 h 946"/>
                  <a:gd name="T2" fmla="*/ 718 w 942"/>
                  <a:gd name="T3" fmla="*/ 102 h 946"/>
                  <a:gd name="T4" fmla="*/ 518 w 942"/>
                  <a:gd name="T5" fmla="*/ 0 h 946"/>
                  <a:gd name="T6" fmla="*/ 315 w 942"/>
                  <a:gd name="T7" fmla="*/ 104 h 946"/>
                  <a:gd name="T8" fmla="*/ 132 w 942"/>
                  <a:gd name="T9" fmla="*/ 24 h 946"/>
                  <a:gd name="T10" fmla="*/ 0 w 942"/>
                  <a:gd name="T11" fmla="*/ 103 h 946"/>
                  <a:gd name="T12" fmla="*/ 123 w 942"/>
                  <a:gd name="T13" fmla="*/ 236 h 946"/>
                  <a:gd name="T14" fmla="*/ 315 w 942"/>
                  <a:gd name="T15" fmla="*/ 189 h 946"/>
                  <a:gd name="T16" fmla="*/ 569 w 942"/>
                  <a:gd name="T17" fmla="*/ 276 h 946"/>
                  <a:gd name="T18" fmla="*/ 674 w 942"/>
                  <a:gd name="T19" fmla="*/ 395 h 946"/>
                  <a:gd name="T20" fmla="*/ 731 w 942"/>
                  <a:gd name="T21" fmla="*/ 605 h 946"/>
                  <a:gd name="T22" fmla="*/ 674 w 942"/>
                  <a:gd name="T23" fmla="*/ 815 h 946"/>
                  <a:gd name="T24" fmla="*/ 796 w 942"/>
                  <a:gd name="T25" fmla="*/ 946 h 946"/>
                  <a:gd name="T26" fmla="*/ 942 w 942"/>
                  <a:gd name="T27" fmla="*/ 561 h 946"/>
                  <a:gd name="T28" fmla="*/ 842 w 942"/>
                  <a:gd name="T29" fmla="*/ 235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946">
                    <a:moveTo>
                      <a:pt x="842" y="235"/>
                    </a:moveTo>
                    <a:cubicBezTo>
                      <a:pt x="808" y="185"/>
                      <a:pt x="766" y="140"/>
                      <a:pt x="718" y="102"/>
                    </a:cubicBezTo>
                    <a:cubicBezTo>
                      <a:pt x="659" y="56"/>
                      <a:pt x="592" y="21"/>
                      <a:pt x="518" y="0"/>
                    </a:cubicBezTo>
                    <a:cubicBezTo>
                      <a:pt x="473" y="63"/>
                      <a:pt x="399" y="104"/>
                      <a:pt x="315" y="104"/>
                    </a:cubicBezTo>
                    <a:cubicBezTo>
                      <a:pt x="243" y="104"/>
                      <a:pt x="178" y="73"/>
                      <a:pt x="132" y="24"/>
                    </a:cubicBezTo>
                    <a:cubicBezTo>
                      <a:pt x="85" y="44"/>
                      <a:pt x="40" y="71"/>
                      <a:pt x="0" y="103"/>
                    </a:cubicBezTo>
                    <a:cubicBezTo>
                      <a:pt x="48" y="141"/>
                      <a:pt x="89" y="185"/>
                      <a:pt x="123" y="236"/>
                    </a:cubicBezTo>
                    <a:cubicBezTo>
                      <a:pt x="181" y="206"/>
                      <a:pt x="246" y="189"/>
                      <a:pt x="315" y="189"/>
                    </a:cubicBezTo>
                    <a:cubicBezTo>
                      <a:pt x="411" y="189"/>
                      <a:pt x="499" y="221"/>
                      <a:pt x="569" y="276"/>
                    </a:cubicBezTo>
                    <a:cubicBezTo>
                      <a:pt x="611" y="308"/>
                      <a:pt x="647" y="349"/>
                      <a:pt x="674" y="395"/>
                    </a:cubicBezTo>
                    <a:cubicBezTo>
                      <a:pt x="710" y="456"/>
                      <a:pt x="731" y="528"/>
                      <a:pt x="731" y="605"/>
                    </a:cubicBezTo>
                    <a:cubicBezTo>
                      <a:pt x="731" y="682"/>
                      <a:pt x="710" y="754"/>
                      <a:pt x="674" y="815"/>
                    </a:cubicBezTo>
                    <a:cubicBezTo>
                      <a:pt x="705" y="867"/>
                      <a:pt x="746" y="912"/>
                      <a:pt x="796" y="946"/>
                    </a:cubicBezTo>
                    <a:cubicBezTo>
                      <a:pt x="887" y="844"/>
                      <a:pt x="942" y="709"/>
                      <a:pt x="942" y="561"/>
                    </a:cubicBezTo>
                    <a:cubicBezTo>
                      <a:pt x="942" y="440"/>
                      <a:pt x="905" y="328"/>
                      <a:pt x="842" y="235"/>
                    </a:cubicBezTo>
                    <a:close/>
                  </a:path>
                </a:pathLst>
              </a:cu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spTree>
    <p:extLst>
      <p:ext uri="{BB962C8B-B14F-4D97-AF65-F5344CB8AC3E}">
        <p14:creationId xmlns:p14="http://schemas.microsoft.com/office/powerpoint/2010/main" val="132997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4" name="Text Placeholder 3"/>
          <p:cNvSpPr>
            <a:spLocks noGrp="1"/>
          </p:cNvSpPr>
          <p:nvPr>
            <p:ph type="body" sz="quarter" idx="10" hasCustomPrompt="1"/>
          </p:nvPr>
        </p:nvSpPr>
        <p:spPr>
          <a:xfrm>
            <a:off x="689861" y="2996952"/>
            <a:ext cx="10812278" cy="1296144"/>
          </a:xfrm>
        </p:spPr>
        <p:txBody>
          <a:bodyPr/>
          <a:lstStyle>
            <a:lvl1pPr algn="ctr">
              <a:defRPr sz="2000">
                <a:solidFill>
                  <a:schemeClr val="bg1"/>
                </a:solidFill>
              </a:defRPr>
            </a:lvl1pPr>
          </a:lstStyle>
          <a:p>
            <a:pPr lvl="0"/>
            <a:r>
              <a:rPr lang="en-US"/>
              <a:t>Divider/end text</a:t>
            </a:r>
            <a:br>
              <a:rPr lang="en-US"/>
            </a:br>
            <a:r>
              <a:rPr lang="en-US"/>
              <a:t>(delete this box if not used)</a:t>
            </a:r>
            <a:endParaRPr lang="en-AU"/>
          </a:p>
        </p:txBody>
      </p:sp>
    </p:spTree>
    <p:extLst>
      <p:ext uri="{BB962C8B-B14F-4D97-AF65-F5344CB8AC3E}">
        <p14:creationId xmlns:p14="http://schemas.microsoft.com/office/powerpoint/2010/main" val="2565713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49577"/>
            <a:ext cx="10515600" cy="1210294"/>
          </a:xfrm>
        </p:spPr>
        <p:txBody>
          <a:bodyPr/>
          <a:lstStyle>
            <a:lvl1pPr>
              <a:lnSpc>
                <a:spcPct val="80000"/>
              </a:lnSpc>
              <a:defRPr/>
            </a:lvl1pPr>
          </a:lstStyle>
          <a:p>
            <a:r>
              <a:rPr lang="en-US"/>
              <a:t>Click to edit Master title style</a:t>
            </a:r>
            <a:endParaRPr lang="en-AU"/>
          </a:p>
        </p:txBody>
      </p:sp>
      <p:sp>
        <p:nvSpPr>
          <p:cNvPr id="3" name="Content Placeholder 2"/>
          <p:cNvSpPr>
            <a:spLocks noGrp="1"/>
          </p:cNvSpPr>
          <p:nvPr>
            <p:ph idx="1"/>
          </p:nvPr>
        </p:nvSpPr>
        <p:spPr>
          <a:xfrm>
            <a:off x="838201" y="1580607"/>
            <a:ext cx="10515600" cy="4611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4" name="Straight Connector 3"/>
          <p:cNvCxnSpPr/>
          <p:nvPr userDrawn="1"/>
        </p:nvCxnSpPr>
        <p:spPr>
          <a:xfrm>
            <a:off x="-483328" y="1404256"/>
            <a:ext cx="13154297" cy="0"/>
          </a:xfrm>
          <a:prstGeom prst="line">
            <a:avLst/>
          </a:prstGeom>
          <a:ln w="50800" cap="rnd" cmpd="sng">
            <a:gradFill flip="none" rotWithShape="1">
              <a:gsLst>
                <a:gs pos="0">
                  <a:schemeClr val="tx2"/>
                </a:gs>
                <a:gs pos="70000">
                  <a:schemeClr val="tx2">
                    <a:alpha val="0"/>
                  </a:schemeClr>
                </a:gs>
              </a:gsLst>
              <a:lin ang="0" scaled="0"/>
              <a:tileRect/>
            </a:gra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248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1" y="149577"/>
            <a:ext cx="10515600" cy="1210294"/>
          </a:xfrm>
        </p:spPr>
        <p:txBody>
          <a:bodyPr/>
          <a:lstStyle>
            <a:lvl1pPr>
              <a:lnSpc>
                <a:spcPct val="80000"/>
              </a:lnSpc>
              <a:defRPr/>
            </a:lvl1pPr>
          </a:lstStyle>
          <a:p>
            <a:r>
              <a:rPr lang="en-US"/>
              <a:t>Click to edit Master title style</a:t>
            </a:r>
            <a:endParaRPr lang="en-AU"/>
          </a:p>
        </p:txBody>
      </p:sp>
      <p:sp>
        <p:nvSpPr>
          <p:cNvPr id="3" name="Content Placeholder 2"/>
          <p:cNvSpPr>
            <a:spLocks noGrp="1"/>
          </p:cNvSpPr>
          <p:nvPr>
            <p:ph idx="1"/>
          </p:nvPr>
        </p:nvSpPr>
        <p:spPr>
          <a:xfrm>
            <a:off x="838201" y="1580607"/>
            <a:ext cx="10515600" cy="4611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4" name="Straight Connector 3"/>
          <p:cNvCxnSpPr/>
          <p:nvPr userDrawn="1"/>
        </p:nvCxnSpPr>
        <p:spPr>
          <a:xfrm>
            <a:off x="-483328" y="1404256"/>
            <a:ext cx="13154297" cy="0"/>
          </a:xfrm>
          <a:prstGeom prst="line">
            <a:avLst/>
          </a:prstGeom>
          <a:ln w="50800" cap="rnd" cmpd="sng">
            <a:gradFill flip="none" rotWithShape="1">
              <a:gsLst>
                <a:gs pos="0">
                  <a:schemeClr val="tx2"/>
                </a:gs>
                <a:gs pos="70000">
                  <a:schemeClr val="tx2">
                    <a:alpha val="0"/>
                  </a:schemeClr>
                </a:gs>
              </a:gsLst>
              <a:lin ang="0" scaled="0"/>
              <a:tileRect/>
            </a:gra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428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12192000" cy="6865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ndParaRPr>
          </a:p>
        </p:txBody>
      </p:sp>
      <p:pic>
        <p:nvPicPr>
          <p:cNvPr id="3" name="Picture 10" descr="NoTitleCenBlack.png"/>
          <p:cNvPicPr>
            <a:picLocks noChangeAspect="1"/>
          </p:cNvPicPr>
          <p:nvPr userDrawn="1"/>
        </p:nvPicPr>
        <p:blipFill rotWithShape="1">
          <a:blip r:embed="rId2"/>
          <a:srcRect t="90838"/>
          <a:stretch/>
        </p:blipFill>
        <p:spPr bwMode="auto">
          <a:xfrm>
            <a:off x="0" y="6304549"/>
            <a:ext cx="12192000" cy="553453"/>
          </a:xfrm>
          <a:prstGeom prst="rect">
            <a:avLst/>
          </a:prstGeom>
          <a:noFill/>
          <a:ln w="9525">
            <a:noFill/>
            <a:miter lim="800000"/>
            <a:headEnd/>
            <a:tailEnd/>
          </a:ln>
        </p:spPr>
      </p:pic>
      <p:sp>
        <p:nvSpPr>
          <p:cNvPr id="4" name="Slide Number Placeholder 2"/>
          <p:cNvSpPr>
            <a:spLocks noGrp="1"/>
          </p:cNvSpPr>
          <p:nvPr>
            <p:ph type="sldNum" sz="quarter" idx="10"/>
          </p:nvPr>
        </p:nvSpPr>
        <p:spPr>
          <a:xfrm>
            <a:off x="609602" y="6500815"/>
            <a:ext cx="639233" cy="365125"/>
          </a:xfrm>
          <a:prstGeom prst="rect">
            <a:avLst/>
          </a:prstGeom>
        </p:spPr>
        <p:txBody>
          <a:bodyPr/>
          <a:lstStyle>
            <a:lvl1pPr>
              <a:defRPr/>
            </a:lvl1pPr>
          </a:lstStyle>
          <a:p>
            <a:pPr>
              <a:defRPr/>
            </a:pPr>
            <a:fld id="{5CF9B5B6-8C7B-4BF8-BE1C-788533EFA35A}"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rotWithShape="1">
          <a:blip r:embed="rId3"/>
          <a:srcRect l="26061" r="25707"/>
          <a:stretch/>
        </p:blipFill>
        <p:spPr>
          <a:xfrm>
            <a:off x="-8503" y="6115730"/>
            <a:ext cx="1193802" cy="770169"/>
          </a:xfrm>
          <a:prstGeom prst="rect">
            <a:avLst/>
          </a:prstGeom>
        </p:spPr>
      </p:pic>
    </p:spTree>
    <p:extLst>
      <p:ext uri="{BB962C8B-B14F-4D97-AF65-F5344CB8AC3E}">
        <p14:creationId xmlns:p14="http://schemas.microsoft.com/office/powerpoint/2010/main" val="204928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93165993-D364-434D-AD21-F243424B85B2}" type="datetimeFigureOut">
              <a:rPr lang="en-US">
                <a:solidFill>
                  <a:srgbClr val="000000"/>
                </a:solidFill>
              </a:rPr>
              <a:pPr/>
              <a:t>3/25/2021</a:t>
            </a:fld>
            <a:endParaRPr lang="en-US">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solidFill>
                <a:srgbClr val="000000"/>
              </a:solidFill>
            </a:endParaRPr>
          </a:p>
        </p:txBody>
      </p:sp>
    </p:spTree>
    <p:extLst>
      <p:ext uri="{BB962C8B-B14F-4D97-AF65-F5344CB8AC3E}">
        <p14:creationId xmlns:p14="http://schemas.microsoft.com/office/powerpoint/2010/main" val="116576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tatic)">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7111" y="3356992"/>
            <a:ext cx="10457778" cy="1491709"/>
          </a:xfrm>
        </p:spPr>
        <p:txBody>
          <a:bodyPr lIns="0" tIns="0" rIns="0" bIns="46800" anchor="ctr" anchorCtr="0">
            <a:noAutofit/>
          </a:bodyPr>
          <a:lstStyle>
            <a:lvl1pPr algn="ctr">
              <a:defRPr sz="4000" b="0">
                <a:solidFill>
                  <a:schemeClr val="accent2"/>
                </a:solidFill>
              </a:defRPr>
            </a:lvl1pPr>
          </a:lstStyle>
          <a:p>
            <a:r>
              <a:rPr lang="en-US"/>
              <a:t>Title</a:t>
            </a:r>
            <a:endParaRPr lang="en-AU"/>
          </a:p>
        </p:txBody>
      </p:sp>
      <p:sp>
        <p:nvSpPr>
          <p:cNvPr id="3" name="Subtitle 2"/>
          <p:cNvSpPr>
            <a:spLocks noGrp="1"/>
          </p:cNvSpPr>
          <p:nvPr>
            <p:ph type="subTitle" idx="1" hasCustomPrompt="1"/>
          </p:nvPr>
        </p:nvSpPr>
        <p:spPr>
          <a:xfrm>
            <a:off x="867112" y="4869160"/>
            <a:ext cx="10440476" cy="720080"/>
          </a:xfrm>
        </p:spPr>
        <p:txBody>
          <a:bodyPr lIns="0" rIns="0" anchor="ctr" anchorCtr="0">
            <a:noAutofit/>
          </a:bodyPr>
          <a:lstStyle>
            <a:lvl1pPr marL="0" indent="0" algn="ctr">
              <a:buNone/>
              <a:defRPr sz="240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endParaRPr lang="en-AU"/>
          </a:p>
        </p:txBody>
      </p:sp>
      <p:grpSp>
        <p:nvGrpSpPr>
          <p:cNvPr id="4" name="Group 3"/>
          <p:cNvGrpSpPr/>
          <p:nvPr userDrawn="1"/>
        </p:nvGrpSpPr>
        <p:grpSpPr>
          <a:xfrm>
            <a:off x="4766624" y="480844"/>
            <a:ext cx="2658754" cy="1688936"/>
            <a:chOff x="3495860" y="669331"/>
            <a:chExt cx="2914281" cy="2278468"/>
          </a:xfrm>
        </p:grpSpPr>
        <p:grpSp>
          <p:nvGrpSpPr>
            <p:cNvPr id="1136" name="Group 1135"/>
            <p:cNvGrpSpPr/>
            <p:nvPr userDrawn="1"/>
          </p:nvGrpSpPr>
          <p:grpSpPr>
            <a:xfrm>
              <a:off x="3597472" y="669331"/>
              <a:ext cx="2591315" cy="1442805"/>
              <a:chOff x="3597472" y="669331"/>
              <a:chExt cx="2591315" cy="1442805"/>
            </a:xfrm>
          </p:grpSpPr>
          <p:grpSp>
            <p:nvGrpSpPr>
              <p:cNvPr id="1129" name="Group 1128"/>
              <p:cNvGrpSpPr/>
              <p:nvPr userDrawn="1"/>
            </p:nvGrpSpPr>
            <p:grpSpPr>
              <a:xfrm>
                <a:off x="3597472" y="669331"/>
                <a:ext cx="1160315" cy="1442805"/>
                <a:chOff x="-6734175" y="-8666163"/>
                <a:chExt cx="4368800" cy="5432425"/>
              </a:xfrm>
            </p:grpSpPr>
            <p:sp>
              <p:nvSpPr>
                <p:cNvPr id="1070" name="Oval 66"/>
                <p:cNvSpPr>
                  <a:spLocks noChangeArrowheads="1"/>
                </p:cNvSpPr>
                <p:nvPr userDrawn="1"/>
              </p:nvSpPr>
              <p:spPr bwMode="auto">
                <a:xfrm>
                  <a:off x="-5503863" y="-8666163"/>
                  <a:ext cx="1574800" cy="1574800"/>
                </a:xfrm>
                <a:prstGeom prst="ellipse">
                  <a:avLst/>
                </a:pr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3" name="Freeform 69"/>
                <p:cNvSpPr>
                  <a:spLocks/>
                </p:cNvSpPr>
                <p:nvPr userDrawn="1"/>
              </p:nvSpPr>
              <p:spPr bwMode="auto">
                <a:xfrm>
                  <a:off x="-3914775" y="-3956051"/>
                  <a:ext cx="712788" cy="722313"/>
                </a:xfrm>
                <a:custGeom>
                  <a:avLst/>
                  <a:gdLst>
                    <a:gd name="T0" fmla="*/ 78 w 190"/>
                    <a:gd name="T1" fmla="*/ 0 h 193"/>
                    <a:gd name="T2" fmla="*/ 0 w 190"/>
                    <a:gd name="T3" fmla="*/ 60 h 193"/>
                    <a:gd name="T4" fmla="*/ 64 w 190"/>
                    <a:gd name="T5" fmla="*/ 193 h 193"/>
                    <a:gd name="T6" fmla="*/ 190 w 190"/>
                    <a:gd name="T7" fmla="*/ 117 h 193"/>
                    <a:gd name="T8" fmla="*/ 78 w 190"/>
                    <a:gd name="T9" fmla="*/ 0 h 193"/>
                  </a:gdLst>
                  <a:ahLst/>
                  <a:cxnLst>
                    <a:cxn ang="0">
                      <a:pos x="T0" y="T1"/>
                    </a:cxn>
                    <a:cxn ang="0">
                      <a:pos x="T2" y="T3"/>
                    </a:cxn>
                    <a:cxn ang="0">
                      <a:pos x="T4" y="T5"/>
                    </a:cxn>
                    <a:cxn ang="0">
                      <a:pos x="T6" y="T7"/>
                    </a:cxn>
                    <a:cxn ang="0">
                      <a:pos x="T8" y="T9"/>
                    </a:cxn>
                  </a:cxnLst>
                  <a:rect l="0" t="0" r="r" b="b"/>
                  <a:pathLst>
                    <a:path w="190" h="193">
                      <a:moveTo>
                        <a:pt x="78" y="0"/>
                      </a:moveTo>
                      <a:cubicBezTo>
                        <a:pt x="54" y="23"/>
                        <a:pt x="28" y="43"/>
                        <a:pt x="0" y="60"/>
                      </a:cubicBezTo>
                      <a:cubicBezTo>
                        <a:pt x="64" y="193"/>
                        <a:pt x="64" y="193"/>
                        <a:pt x="64" y="193"/>
                      </a:cubicBezTo>
                      <a:cubicBezTo>
                        <a:pt x="110" y="173"/>
                        <a:pt x="152" y="147"/>
                        <a:pt x="190" y="117"/>
                      </a:cubicBezTo>
                      <a:cubicBezTo>
                        <a:pt x="147" y="83"/>
                        <a:pt x="110" y="44"/>
                        <a:pt x="78" y="0"/>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6" name="Freeform 72"/>
                <p:cNvSpPr>
                  <a:spLocks/>
                </p:cNvSpPr>
                <p:nvPr userDrawn="1"/>
              </p:nvSpPr>
              <p:spPr bwMode="auto">
                <a:xfrm>
                  <a:off x="-6734175" y="-7335838"/>
                  <a:ext cx="4368800" cy="3979863"/>
                </a:xfrm>
                <a:custGeom>
                  <a:avLst/>
                  <a:gdLst>
                    <a:gd name="T0" fmla="*/ 1065 w 1165"/>
                    <a:gd name="T1" fmla="*/ 236 h 1061"/>
                    <a:gd name="T2" fmla="*/ 942 w 1165"/>
                    <a:gd name="T3" fmla="*/ 103 h 1061"/>
                    <a:gd name="T4" fmla="*/ 740 w 1165"/>
                    <a:gd name="T5" fmla="*/ 0 h 1061"/>
                    <a:gd name="T6" fmla="*/ 538 w 1165"/>
                    <a:gd name="T7" fmla="*/ 104 h 1061"/>
                    <a:gd name="T8" fmla="*/ 355 w 1165"/>
                    <a:gd name="T9" fmla="*/ 24 h 1061"/>
                    <a:gd name="T10" fmla="*/ 0 w 1165"/>
                    <a:gd name="T11" fmla="*/ 561 h 1061"/>
                    <a:gd name="T12" fmla="*/ 285 w 1165"/>
                    <a:gd name="T13" fmla="*/ 1061 h 1061"/>
                    <a:gd name="T14" fmla="*/ 331 w 1165"/>
                    <a:gd name="T15" fmla="*/ 966 h 1061"/>
                    <a:gd name="T16" fmla="*/ 122 w 1165"/>
                    <a:gd name="T17" fmla="*/ 605 h 1061"/>
                    <a:gd name="T18" fmla="*/ 538 w 1165"/>
                    <a:gd name="T19" fmla="*/ 189 h 1061"/>
                    <a:gd name="T20" fmla="*/ 793 w 1165"/>
                    <a:gd name="T21" fmla="*/ 277 h 1061"/>
                    <a:gd name="T22" fmla="*/ 898 w 1165"/>
                    <a:gd name="T23" fmla="*/ 396 h 1061"/>
                    <a:gd name="T24" fmla="*/ 954 w 1165"/>
                    <a:gd name="T25" fmla="*/ 605 h 1061"/>
                    <a:gd name="T26" fmla="*/ 898 w 1165"/>
                    <a:gd name="T27" fmla="*/ 814 h 1061"/>
                    <a:gd name="T28" fmla="*/ 1019 w 1165"/>
                    <a:gd name="T29" fmla="*/ 945 h 1061"/>
                    <a:gd name="T30" fmla="*/ 1165 w 1165"/>
                    <a:gd name="T31" fmla="*/ 561 h 1061"/>
                    <a:gd name="T32" fmla="*/ 1065 w 1165"/>
                    <a:gd name="T33" fmla="*/ 23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1061">
                      <a:moveTo>
                        <a:pt x="1065" y="236"/>
                      </a:moveTo>
                      <a:cubicBezTo>
                        <a:pt x="1031" y="185"/>
                        <a:pt x="990" y="141"/>
                        <a:pt x="942" y="103"/>
                      </a:cubicBezTo>
                      <a:cubicBezTo>
                        <a:pt x="883" y="57"/>
                        <a:pt x="815" y="21"/>
                        <a:pt x="740" y="0"/>
                      </a:cubicBezTo>
                      <a:cubicBezTo>
                        <a:pt x="695" y="63"/>
                        <a:pt x="621"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634" y="189"/>
                        <a:pt x="723" y="222"/>
                        <a:pt x="793" y="277"/>
                      </a:cubicBezTo>
                      <a:cubicBezTo>
                        <a:pt x="835" y="310"/>
                        <a:pt x="871" y="350"/>
                        <a:pt x="898" y="396"/>
                      </a:cubicBezTo>
                      <a:cubicBezTo>
                        <a:pt x="933" y="458"/>
                        <a:pt x="954" y="529"/>
                        <a:pt x="954" y="605"/>
                      </a:cubicBezTo>
                      <a:cubicBezTo>
                        <a:pt x="954" y="681"/>
                        <a:pt x="933" y="752"/>
                        <a:pt x="898" y="814"/>
                      </a:cubicBezTo>
                      <a:cubicBezTo>
                        <a:pt x="928" y="866"/>
                        <a:pt x="970" y="911"/>
                        <a:pt x="1019" y="945"/>
                      </a:cubicBezTo>
                      <a:cubicBezTo>
                        <a:pt x="1110" y="843"/>
                        <a:pt x="1165" y="708"/>
                        <a:pt x="1165" y="561"/>
                      </a:cubicBezTo>
                      <a:cubicBezTo>
                        <a:pt x="1165" y="440"/>
                        <a:pt x="1128" y="329"/>
                        <a:pt x="1065" y="236"/>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30" name="Group 1129"/>
              <p:cNvGrpSpPr/>
              <p:nvPr userDrawn="1"/>
            </p:nvGrpSpPr>
            <p:grpSpPr>
              <a:xfrm>
                <a:off x="5028472" y="669331"/>
                <a:ext cx="1160315" cy="1442805"/>
                <a:chOff x="-1346200" y="-8666163"/>
                <a:chExt cx="4368800" cy="5432425"/>
              </a:xfrm>
              <a:solidFill>
                <a:schemeClr val="accent3"/>
              </a:solidFill>
            </p:grpSpPr>
            <p:sp>
              <p:nvSpPr>
                <p:cNvPr id="1072" name="Oval 68"/>
                <p:cNvSpPr>
                  <a:spLocks noChangeArrowheads="1"/>
                </p:cNvSpPr>
                <p:nvPr userDrawn="1"/>
              </p:nvSpPr>
              <p:spPr bwMode="auto">
                <a:xfrm>
                  <a:off x="-115888" y="-8666163"/>
                  <a:ext cx="1574800" cy="1574800"/>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7" name="Freeform 73"/>
                <p:cNvSpPr>
                  <a:spLocks/>
                </p:cNvSpPr>
                <p:nvPr userDrawn="1"/>
              </p:nvSpPr>
              <p:spPr bwMode="auto">
                <a:xfrm>
                  <a:off x="-509588" y="-7335838"/>
                  <a:ext cx="3532188" cy="4102100"/>
                </a:xfrm>
                <a:custGeom>
                  <a:avLst/>
                  <a:gdLst>
                    <a:gd name="T0" fmla="*/ 517 w 942"/>
                    <a:gd name="T1" fmla="*/ 0 h 1094"/>
                    <a:gd name="T2" fmla="*/ 315 w 942"/>
                    <a:gd name="T3" fmla="*/ 104 h 1094"/>
                    <a:gd name="T4" fmla="*/ 132 w 942"/>
                    <a:gd name="T5" fmla="*/ 24 h 1094"/>
                    <a:gd name="T6" fmla="*/ 0 w 942"/>
                    <a:gd name="T7" fmla="*/ 102 h 1094"/>
                    <a:gd name="T8" fmla="*/ 124 w 942"/>
                    <a:gd name="T9" fmla="*/ 235 h 1094"/>
                    <a:gd name="T10" fmla="*/ 315 w 942"/>
                    <a:gd name="T11" fmla="*/ 189 h 1094"/>
                    <a:gd name="T12" fmla="*/ 731 w 942"/>
                    <a:gd name="T13" fmla="*/ 605 h 1094"/>
                    <a:gd name="T14" fmla="*/ 529 w 942"/>
                    <a:gd name="T15" fmla="*/ 961 h 1094"/>
                    <a:gd name="T16" fmla="*/ 593 w 942"/>
                    <a:gd name="T17" fmla="*/ 1094 h 1094"/>
                    <a:gd name="T18" fmla="*/ 942 w 942"/>
                    <a:gd name="T19" fmla="*/ 561 h 1094"/>
                    <a:gd name="T20" fmla="*/ 517 w 942"/>
                    <a:gd name="T21"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1094">
                      <a:moveTo>
                        <a:pt x="517" y="0"/>
                      </a:moveTo>
                      <a:cubicBezTo>
                        <a:pt x="472" y="63"/>
                        <a:pt x="398" y="104"/>
                        <a:pt x="315" y="104"/>
                      </a:cubicBezTo>
                      <a:cubicBezTo>
                        <a:pt x="242" y="104"/>
                        <a:pt x="177" y="73"/>
                        <a:pt x="132" y="24"/>
                      </a:cubicBezTo>
                      <a:cubicBezTo>
                        <a:pt x="84" y="44"/>
                        <a:pt x="40" y="71"/>
                        <a:pt x="0" y="102"/>
                      </a:cubicBezTo>
                      <a:cubicBezTo>
                        <a:pt x="48" y="140"/>
                        <a:pt x="90" y="185"/>
                        <a:pt x="124" y="235"/>
                      </a:cubicBezTo>
                      <a:cubicBezTo>
                        <a:pt x="181" y="206"/>
                        <a:pt x="246" y="189"/>
                        <a:pt x="315" y="189"/>
                      </a:cubicBezTo>
                      <a:cubicBezTo>
                        <a:pt x="545" y="189"/>
                        <a:pt x="731" y="375"/>
                        <a:pt x="731" y="605"/>
                      </a:cubicBezTo>
                      <a:cubicBezTo>
                        <a:pt x="731" y="756"/>
                        <a:pt x="650" y="889"/>
                        <a:pt x="529" y="961"/>
                      </a:cubicBezTo>
                      <a:cubicBezTo>
                        <a:pt x="593" y="1094"/>
                        <a:pt x="593" y="1094"/>
                        <a:pt x="593" y="1094"/>
                      </a:cubicBezTo>
                      <a:cubicBezTo>
                        <a:pt x="798" y="1004"/>
                        <a:pt x="942" y="799"/>
                        <a:pt x="942" y="561"/>
                      </a:cubicBezTo>
                      <a:cubicBezTo>
                        <a:pt x="942" y="294"/>
                        <a:pt x="762" y="69"/>
                        <a:pt x="517" y="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8" name="Freeform 74"/>
                <p:cNvSpPr>
                  <a:spLocks/>
                </p:cNvSpPr>
                <p:nvPr userDrawn="1"/>
              </p:nvSpPr>
              <p:spPr bwMode="auto">
                <a:xfrm>
                  <a:off x="-1346200" y="-6300788"/>
                  <a:ext cx="1241425" cy="2944813"/>
                </a:xfrm>
                <a:custGeom>
                  <a:avLst/>
                  <a:gdLst>
                    <a:gd name="T0" fmla="*/ 301 w 331"/>
                    <a:gd name="T1" fmla="*/ 670 h 785"/>
                    <a:gd name="T2" fmla="*/ 179 w 331"/>
                    <a:gd name="T3" fmla="*/ 539 h 785"/>
                    <a:gd name="T4" fmla="*/ 122 w 331"/>
                    <a:gd name="T5" fmla="*/ 329 h 785"/>
                    <a:gd name="T6" fmla="*/ 179 w 331"/>
                    <a:gd name="T7" fmla="*/ 119 h 785"/>
                    <a:gd name="T8" fmla="*/ 74 w 331"/>
                    <a:gd name="T9" fmla="*/ 0 h 785"/>
                    <a:gd name="T10" fmla="*/ 0 w 331"/>
                    <a:gd name="T11" fmla="*/ 285 h 785"/>
                    <a:gd name="T12" fmla="*/ 111 w 331"/>
                    <a:gd name="T13" fmla="*/ 626 h 785"/>
                    <a:gd name="T14" fmla="*/ 223 w 331"/>
                    <a:gd name="T15" fmla="*/ 743 h 785"/>
                    <a:gd name="T16" fmla="*/ 285 w 331"/>
                    <a:gd name="T17" fmla="*/ 785 h 785"/>
                    <a:gd name="T18" fmla="*/ 331 w 331"/>
                    <a:gd name="T19" fmla="*/ 690 h 785"/>
                    <a:gd name="T20" fmla="*/ 301 w 331"/>
                    <a:gd name="T21" fmla="*/ 67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785">
                      <a:moveTo>
                        <a:pt x="301" y="670"/>
                      </a:moveTo>
                      <a:cubicBezTo>
                        <a:pt x="251" y="636"/>
                        <a:pt x="210" y="591"/>
                        <a:pt x="179" y="539"/>
                      </a:cubicBezTo>
                      <a:cubicBezTo>
                        <a:pt x="143" y="478"/>
                        <a:pt x="122" y="406"/>
                        <a:pt x="122" y="329"/>
                      </a:cubicBezTo>
                      <a:cubicBezTo>
                        <a:pt x="122" y="252"/>
                        <a:pt x="143" y="180"/>
                        <a:pt x="179" y="119"/>
                      </a:cubicBezTo>
                      <a:cubicBezTo>
                        <a:pt x="152" y="73"/>
                        <a:pt x="116" y="32"/>
                        <a:pt x="74" y="0"/>
                      </a:cubicBezTo>
                      <a:cubicBezTo>
                        <a:pt x="27" y="84"/>
                        <a:pt x="0" y="181"/>
                        <a:pt x="0" y="285"/>
                      </a:cubicBezTo>
                      <a:cubicBezTo>
                        <a:pt x="0" y="412"/>
                        <a:pt x="41" y="530"/>
                        <a:pt x="111" y="626"/>
                      </a:cubicBezTo>
                      <a:cubicBezTo>
                        <a:pt x="143" y="670"/>
                        <a:pt x="181" y="709"/>
                        <a:pt x="223" y="743"/>
                      </a:cubicBezTo>
                      <a:cubicBezTo>
                        <a:pt x="243" y="758"/>
                        <a:pt x="264" y="772"/>
                        <a:pt x="285" y="785"/>
                      </a:cubicBezTo>
                      <a:cubicBezTo>
                        <a:pt x="331" y="690"/>
                        <a:pt x="331" y="690"/>
                        <a:pt x="331" y="690"/>
                      </a:cubicBezTo>
                      <a:cubicBezTo>
                        <a:pt x="321" y="684"/>
                        <a:pt x="311" y="677"/>
                        <a:pt x="301" y="67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1128" name="Group 1127"/>
              <p:cNvGrpSpPr/>
              <p:nvPr userDrawn="1"/>
            </p:nvGrpSpPr>
            <p:grpSpPr>
              <a:xfrm>
                <a:off x="4313393" y="669331"/>
                <a:ext cx="1160315" cy="1442805"/>
                <a:chOff x="-4038600" y="-8666163"/>
                <a:chExt cx="4368800" cy="5432425"/>
              </a:xfrm>
              <a:solidFill>
                <a:schemeClr val="accent2"/>
              </a:solidFill>
            </p:grpSpPr>
            <p:sp>
              <p:nvSpPr>
                <p:cNvPr id="1071" name="Oval 67"/>
                <p:cNvSpPr>
                  <a:spLocks noChangeArrowheads="1"/>
                </p:cNvSpPr>
                <p:nvPr userDrawn="1"/>
              </p:nvSpPr>
              <p:spPr bwMode="auto">
                <a:xfrm>
                  <a:off x="-2805113" y="-8666163"/>
                  <a:ext cx="1571625" cy="1574800"/>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4" name="Freeform 70"/>
                <p:cNvSpPr>
                  <a:spLocks/>
                </p:cNvSpPr>
                <p:nvPr userDrawn="1"/>
              </p:nvSpPr>
              <p:spPr bwMode="auto">
                <a:xfrm>
                  <a:off x="-1219200" y="-3952876"/>
                  <a:ext cx="709613" cy="719138"/>
                </a:xfrm>
                <a:custGeom>
                  <a:avLst/>
                  <a:gdLst>
                    <a:gd name="T0" fmla="*/ 77 w 189"/>
                    <a:gd name="T1" fmla="*/ 0 h 192"/>
                    <a:gd name="T2" fmla="*/ 0 w 189"/>
                    <a:gd name="T3" fmla="*/ 59 h 192"/>
                    <a:gd name="T4" fmla="*/ 65 w 189"/>
                    <a:gd name="T5" fmla="*/ 192 h 192"/>
                    <a:gd name="T6" fmla="*/ 189 w 189"/>
                    <a:gd name="T7" fmla="*/ 117 h 192"/>
                    <a:gd name="T8" fmla="*/ 77 w 189"/>
                    <a:gd name="T9" fmla="*/ 0 h 192"/>
                  </a:gdLst>
                  <a:ahLst/>
                  <a:cxnLst>
                    <a:cxn ang="0">
                      <a:pos x="T0" y="T1"/>
                    </a:cxn>
                    <a:cxn ang="0">
                      <a:pos x="T2" y="T3"/>
                    </a:cxn>
                    <a:cxn ang="0">
                      <a:pos x="T4" y="T5"/>
                    </a:cxn>
                    <a:cxn ang="0">
                      <a:pos x="T6" y="T7"/>
                    </a:cxn>
                    <a:cxn ang="0">
                      <a:pos x="T8" y="T9"/>
                    </a:cxn>
                  </a:cxnLst>
                  <a:rect l="0" t="0" r="r" b="b"/>
                  <a:pathLst>
                    <a:path w="189" h="192">
                      <a:moveTo>
                        <a:pt x="77" y="0"/>
                      </a:moveTo>
                      <a:cubicBezTo>
                        <a:pt x="54" y="22"/>
                        <a:pt x="28" y="43"/>
                        <a:pt x="0" y="59"/>
                      </a:cubicBezTo>
                      <a:cubicBezTo>
                        <a:pt x="65" y="192"/>
                        <a:pt x="65" y="192"/>
                        <a:pt x="65" y="192"/>
                      </a:cubicBezTo>
                      <a:cubicBezTo>
                        <a:pt x="110" y="172"/>
                        <a:pt x="151" y="146"/>
                        <a:pt x="189" y="117"/>
                      </a:cubicBezTo>
                      <a:cubicBezTo>
                        <a:pt x="147" y="83"/>
                        <a:pt x="109" y="44"/>
                        <a:pt x="77" y="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5" name="Freeform 71"/>
                <p:cNvSpPr>
                  <a:spLocks/>
                </p:cNvSpPr>
                <p:nvPr userDrawn="1"/>
              </p:nvSpPr>
              <p:spPr bwMode="auto">
                <a:xfrm>
                  <a:off x="-4038600" y="-6296026"/>
                  <a:ext cx="1244600" cy="2940050"/>
                </a:xfrm>
                <a:custGeom>
                  <a:avLst/>
                  <a:gdLst>
                    <a:gd name="T0" fmla="*/ 300 w 332"/>
                    <a:gd name="T1" fmla="*/ 668 h 784"/>
                    <a:gd name="T2" fmla="*/ 179 w 332"/>
                    <a:gd name="T3" fmla="*/ 537 h 784"/>
                    <a:gd name="T4" fmla="*/ 122 w 332"/>
                    <a:gd name="T5" fmla="*/ 328 h 784"/>
                    <a:gd name="T6" fmla="*/ 179 w 332"/>
                    <a:gd name="T7" fmla="*/ 119 h 784"/>
                    <a:gd name="T8" fmla="*/ 74 w 332"/>
                    <a:gd name="T9" fmla="*/ 0 h 784"/>
                    <a:gd name="T10" fmla="*/ 0 w 332"/>
                    <a:gd name="T11" fmla="*/ 284 h 784"/>
                    <a:gd name="T12" fmla="*/ 111 w 332"/>
                    <a:gd name="T13" fmla="*/ 624 h 784"/>
                    <a:gd name="T14" fmla="*/ 223 w 332"/>
                    <a:gd name="T15" fmla="*/ 741 h 784"/>
                    <a:gd name="T16" fmla="*/ 286 w 332"/>
                    <a:gd name="T17" fmla="*/ 784 h 784"/>
                    <a:gd name="T18" fmla="*/ 332 w 332"/>
                    <a:gd name="T19" fmla="*/ 689 h 784"/>
                    <a:gd name="T20" fmla="*/ 300 w 332"/>
                    <a:gd name="T21" fmla="*/ 6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784">
                      <a:moveTo>
                        <a:pt x="300" y="668"/>
                      </a:moveTo>
                      <a:cubicBezTo>
                        <a:pt x="251" y="634"/>
                        <a:pt x="209" y="589"/>
                        <a:pt x="179" y="537"/>
                      </a:cubicBezTo>
                      <a:cubicBezTo>
                        <a:pt x="143" y="475"/>
                        <a:pt x="122" y="404"/>
                        <a:pt x="122" y="328"/>
                      </a:cubicBezTo>
                      <a:cubicBezTo>
                        <a:pt x="122" y="252"/>
                        <a:pt x="143" y="181"/>
                        <a:pt x="179" y="119"/>
                      </a:cubicBezTo>
                      <a:cubicBezTo>
                        <a:pt x="152" y="73"/>
                        <a:pt x="116" y="33"/>
                        <a:pt x="74" y="0"/>
                      </a:cubicBezTo>
                      <a:cubicBezTo>
                        <a:pt x="27" y="84"/>
                        <a:pt x="0" y="180"/>
                        <a:pt x="0" y="284"/>
                      </a:cubicBezTo>
                      <a:cubicBezTo>
                        <a:pt x="0" y="411"/>
                        <a:pt x="41" y="528"/>
                        <a:pt x="111" y="624"/>
                      </a:cubicBezTo>
                      <a:cubicBezTo>
                        <a:pt x="143" y="668"/>
                        <a:pt x="180" y="707"/>
                        <a:pt x="223" y="741"/>
                      </a:cubicBezTo>
                      <a:cubicBezTo>
                        <a:pt x="243" y="756"/>
                        <a:pt x="264" y="771"/>
                        <a:pt x="286" y="784"/>
                      </a:cubicBezTo>
                      <a:cubicBezTo>
                        <a:pt x="332" y="689"/>
                        <a:pt x="332" y="689"/>
                        <a:pt x="332" y="689"/>
                      </a:cubicBezTo>
                      <a:cubicBezTo>
                        <a:pt x="321" y="682"/>
                        <a:pt x="310" y="676"/>
                        <a:pt x="300" y="668"/>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79" name="Freeform 75"/>
                <p:cNvSpPr>
                  <a:spLocks/>
                </p:cNvSpPr>
                <p:nvPr userDrawn="1"/>
              </p:nvSpPr>
              <p:spPr bwMode="auto">
                <a:xfrm>
                  <a:off x="-3201988" y="-7335838"/>
                  <a:ext cx="3532188" cy="3548063"/>
                </a:xfrm>
                <a:custGeom>
                  <a:avLst/>
                  <a:gdLst>
                    <a:gd name="T0" fmla="*/ 842 w 942"/>
                    <a:gd name="T1" fmla="*/ 235 h 946"/>
                    <a:gd name="T2" fmla="*/ 718 w 942"/>
                    <a:gd name="T3" fmla="*/ 102 h 946"/>
                    <a:gd name="T4" fmla="*/ 518 w 942"/>
                    <a:gd name="T5" fmla="*/ 0 h 946"/>
                    <a:gd name="T6" fmla="*/ 315 w 942"/>
                    <a:gd name="T7" fmla="*/ 104 h 946"/>
                    <a:gd name="T8" fmla="*/ 132 w 942"/>
                    <a:gd name="T9" fmla="*/ 24 h 946"/>
                    <a:gd name="T10" fmla="*/ 0 w 942"/>
                    <a:gd name="T11" fmla="*/ 103 h 946"/>
                    <a:gd name="T12" fmla="*/ 123 w 942"/>
                    <a:gd name="T13" fmla="*/ 236 h 946"/>
                    <a:gd name="T14" fmla="*/ 315 w 942"/>
                    <a:gd name="T15" fmla="*/ 189 h 946"/>
                    <a:gd name="T16" fmla="*/ 569 w 942"/>
                    <a:gd name="T17" fmla="*/ 276 h 946"/>
                    <a:gd name="T18" fmla="*/ 674 w 942"/>
                    <a:gd name="T19" fmla="*/ 395 h 946"/>
                    <a:gd name="T20" fmla="*/ 731 w 942"/>
                    <a:gd name="T21" fmla="*/ 605 h 946"/>
                    <a:gd name="T22" fmla="*/ 674 w 942"/>
                    <a:gd name="T23" fmla="*/ 815 h 946"/>
                    <a:gd name="T24" fmla="*/ 796 w 942"/>
                    <a:gd name="T25" fmla="*/ 946 h 946"/>
                    <a:gd name="T26" fmla="*/ 942 w 942"/>
                    <a:gd name="T27" fmla="*/ 561 h 946"/>
                    <a:gd name="T28" fmla="*/ 842 w 942"/>
                    <a:gd name="T29" fmla="*/ 235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946">
                      <a:moveTo>
                        <a:pt x="842" y="235"/>
                      </a:moveTo>
                      <a:cubicBezTo>
                        <a:pt x="808" y="185"/>
                        <a:pt x="766" y="140"/>
                        <a:pt x="718" y="102"/>
                      </a:cubicBezTo>
                      <a:cubicBezTo>
                        <a:pt x="659" y="56"/>
                        <a:pt x="592" y="21"/>
                        <a:pt x="518" y="0"/>
                      </a:cubicBezTo>
                      <a:cubicBezTo>
                        <a:pt x="473" y="63"/>
                        <a:pt x="399" y="104"/>
                        <a:pt x="315" y="104"/>
                      </a:cubicBezTo>
                      <a:cubicBezTo>
                        <a:pt x="243" y="104"/>
                        <a:pt x="178" y="73"/>
                        <a:pt x="132" y="24"/>
                      </a:cubicBezTo>
                      <a:cubicBezTo>
                        <a:pt x="85" y="44"/>
                        <a:pt x="40" y="71"/>
                        <a:pt x="0" y="103"/>
                      </a:cubicBezTo>
                      <a:cubicBezTo>
                        <a:pt x="48" y="141"/>
                        <a:pt x="89" y="185"/>
                        <a:pt x="123" y="236"/>
                      </a:cubicBezTo>
                      <a:cubicBezTo>
                        <a:pt x="181" y="206"/>
                        <a:pt x="246" y="189"/>
                        <a:pt x="315" y="189"/>
                      </a:cubicBezTo>
                      <a:cubicBezTo>
                        <a:pt x="411" y="189"/>
                        <a:pt x="499" y="221"/>
                        <a:pt x="569" y="276"/>
                      </a:cubicBezTo>
                      <a:cubicBezTo>
                        <a:pt x="611" y="308"/>
                        <a:pt x="647" y="349"/>
                        <a:pt x="674" y="395"/>
                      </a:cubicBezTo>
                      <a:cubicBezTo>
                        <a:pt x="710" y="456"/>
                        <a:pt x="731" y="528"/>
                        <a:pt x="731" y="605"/>
                      </a:cubicBezTo>
                      <a:cubicBezTo>
                        <a:pt x="731" y="682"/>
                        <a:pt x="710" y="754"/>
                        <a:pt x="674" y="815"/>
                      </a:cubicBezTo>
                      <a:cubicBezTo>
                        <a:pt x="705" y="867"/>
                        <a:pt x="746" y="912"/>
                        <a:pt x="796" y="946"/>
                      </a:cubicBezTo>
                      <a:cubicBezTo>
                        <a:pt x="887" y="844"/>
                        <a:pt x="942" y="709"/>
                        <a:pt x="942" y="561"/>
                      </a:cubicBezTo>
                      <a:cubicBezTo>
                        <a:pt x="942" y="440"/>
                        <a:pt x="905" y="328"/>
                        <a:pt x="842" y="235"/>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grpSp>
          <p:nvGrpSpPr>
            <p:cNvPr id="1127" name="Group 1126"/>
            <p:cNvGrpSpPr/>
            <p:nvPr userDrawn="1"/>
          </p:nvGrpSpPr>
          <p:grpSpPr>
            <a:xfrm>
              <a:off x="3495860" y="2422874"/>
              <a:ext cx="2914281" cy="524925"/>
              <a:chOff x="-7116763" y="-2063751"/>
              <a:chExt cx="10972801" cy="1976438"/>
            </a:xfrm>
            <a:solidFill>
              <a:schemeClr val="tx1"/>
            </a:solidFill>
          </p:grpSpPr>
          <p:sp>
            <p:nvSpPr>
              <p:cNvPr id="1087" name="Freeform 82"/>
              <p:cNvSpPr>
                <a:spLocks noEditPoints="1"/>
              </p:cNvSpPr>
              <p:nvPr userDrawn="1"/>
            </p:nvSpPr>
            <p:spPr bwMode="auto">
              <a:xfrm>
                <a:off x="-7045325" y="-2039938"/>
                <a:ext cx="520700" cy="873125"/>
              </a:xfrm>
              <a:custGeom>
                <a:avLst/>
                <a:gdLst>
                  <a:gd name="T0" fmla="*/ 0 w 139"/>
                  <a:gd name="T1" fmla="*/ 0 h 233"/>
                  <a:gd name="T2" fmla="*/ 45 w 139"/>
                  <a:gd name="T3" fmla="*/ 0 h 233"/>
                  <a:gd name="T4" fmla="*/ 88 w 139"/>
                  <a:gd name="T5" fmla="*/ 7 h 233"/>
                  <a:gd name="T6" fmla="*/ 112 w 139"/>
                  <a:gd name="T7" fmla="*/ 27 h 233"/>
                  <a:gd name="T8" fmla="*/ 120 w 139"/>
                  <a:gd name="T9" fmla="*/ 57 h 233"/>
                  <a:gd name="T10" fmla="*/ 113 w 139"/>
                  <a:gd name="T11" fmla="*/ 85 h 233"/>
                  <a:gd name="T12" fmla="*/ 90 w 139"/>
                  <a:gd name="T13" fmla="*/ 106 h 233"/>
                  <a:gd name="T14" fmla="*/ 118 w 139"/>
                  <a:gd name="T15" fmla="*/ 120 h 233"/>
                  <a:gd name="T16" fmla="*/ 134 w 139"/>
                  <a:gd name="T17" fmla="*/ 140 h 233"/>
                  <a:gd name="T18" fmla="*/ 139 w 139"/>
                  <a:gd name="T19" fmla="*/ 166 h 233"/>
                  <a:gd name="T20" fmla="*/ 119 w 139"/>
                  <a:gd name="T21" fmla="*/ 213 h 233"/>
                  <a:gd name="T22" fmla="*/ 64 w 139"/>
                  <a:gd name="T23" fmla="*/ 233 h 233"/>
                  <a:gd name="T24" fmla="*/ 0 w 139"/>
                  <a:gd name="T25" fmla="*/ 233 h 233"/>
                  <a:gd name="T26" fmla="*/ 0 w 139"/>
                  <a:gd name="T27" fmla="*/ 0 h 233"/>
                  <a:gd name="T28" fmla="*/ 22 w 139"/>
                  <a:gd name="T29" fmla="*/ 23 h 233"/>
                  <a:gd name="T30" fmla="*/ 22 w 139"/>
                  <a:gd name="T31" fmla="*/ 97 h 233"/>
                  <a:gd name="T32" fmla="*/ 36 w 139"/>
                  <a:gd name="T33" fmla="*/ 97 h 233"/>
                  <a:gd name="T34" fmla="*/ 71 w 139"/>
                  <a:gd name="T35" fmla="*/ 93 h 233"/>
                  <a:gd name="T36" fmla="*/ 89 w 139"/>
                  <a:gd name="T37" fmla="*/ 79 h 233"/>
                  <a:gd name="T38" fmla="*/ 96 w 139"/>
                  <a:gd name="T39" fmla="*/ 57 h 233"/>
                  <a:gd name="T40" fmla="*/ 85 w 139"/>
                  <a:gd name="T41" fmla="*/ 32 h 233"/>
                  <a:gd name="T42" fmla="*/ 49 w 139"/>
                  <a:gd name="T43" fmla="*/ 23 h 233"/>
                  <a:gd name="T44" fmla="*/ 22 w 139"/>
                  <a:gd name="T45" fmla="*/ 23 h 233"/>
                  <a:gd name="T46" fmla="*/ 22 w 139"/>
                  <a:gd name="T47" fmla="*/ 121 h 233"/>
                  <a:gd name="T48" fmla="*/ 22 w 139"/>
                  <a:gd name="T49" fmla="*/ 210 h 233"/>
                  <a:gd name="T50" fmla="*/ 51 w 139"/>
                  <a:gd name="T51" fmla="*/ 210 h 233"/>
                  <a:gd name="T52" fmla="*/ 89 w 139"/>
                  <a:gd name="T53" fmla="*/ 205 h 233"/>
                  <a:gd name="T54" fmla="*/ 108 w 139"/>
                  <a:gd name="T55" fmla="*/ 189 h 233"/>
                  <a:gd name="T56" fmla="*/ 115 w 139"/>
                  <a:gd name="T57" fmla="*/ 167 h 233"/>
                  <a:gd name="T58" fmla="*/ 105 w 139"/>
                  <a:gd name="T59" fmla="*/ 139 h 233"/>
                  <a:gd name="T60" fmla="*/ 77 w 139"/>
                  <a:gd name="T61" fmla="*/ 124 h 233"/>
                  <a:gd name="T62" fmla="*/ 36 w 139"/>
                  <a:gd name="T63" fmla="*/ 121 h 233"/>
                  <a:gd name="T64" fmla="*/ 22 w 139"/>
                  <a:gd name="T65" fmla="*/ 12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33">
                    <a:moveTo>
                      <a:pt x="0" y="0"/>
                    </a:moveTo>
                    <a:cubicBezTo>
                      <a:pt x="45" y="0"/>
                      <a:pt x="45" y="0"/>
                      <a:pt x="45" y="0"/>
                    </a:cubicBezTo>
                    <a:cubicBezTo>
                      <a:pt x="64" y="0"/>
                      <a:pt x="78" y="2"/>
                      <a:pt x="88" y="7"/>
                    </a:cubicBezTo>
                    <a:cubicBezTo>
                      <a:pt x="98" y="11"/>
                      <a:pt x="106" y="18"/>
                      <a:pt x="112" y="27"/>
                    </a:cubicBezTo>
                    <a:cubicBezTo>
                      <a:pt x="117" y="36"/>
                      <a:pt x="120" y="46"/>
                      <a:pt x="120" y="57"/>
                    </a:cubicBezTo>
                    <a:cubicBezTo>
                      <a:pt x="120" y="67"/>
                      <a:pt x="118" y="77"/>
                      <a:pt x="113" y="85"/>
                    </a:cubicBezTo>
                    <a:cubicBezTo>
                      <a:pt x="108" y="94"/>
                      <a:pt x="100" y="101"/>
                      <a:pt x="90" y="106"/>
                    </a:cubicBezTo>
                    <a:cubicBezTo>
                      <a:pt x="103" y="110"/>
                      <a:pt x="112" y="115"/>
                      <a:pt x="118" y="120"/>
                    </a:cubicBezTo>
                    <a:cubicBezTo>
                      <a:pt x="125" y="126"/>
                      <a:pt x="130" y="133"/>
                      <a:pt x="134" y="140"/>
                    </a:cubicBezTo>
                    <a:cubicBezTo>
                      <a:pt x="137" y="148"/>
                      <a:pt x="139" y="157"/>
                      <a:pt x="139" y="166"/>
                    </a:cubicBezTo>
                    <a:cubicBezTo>
                      <a:pt x="139" y="185"/>
                      <a:pt x="132" y="201"/>
                      <a:pt x="119" y="213"/>
                    </a:cubicBezTo>
                    <a:cubicBezTo>
                      <a:pt x="105" y="226"/>
                      <a:pt x="87" y="233"/>
                      <a:pt x="64" y="233"/>
                    </a:cubicBezTo>
                    <a:cubicBezTo>
                      <a:pt x="0" y="233"/>
                      <a:pt x="0" y="233"/>
                      <a:pt x="0" y="233"/>
                    </a:cubicBezTo>
                    <a:lnTo>
                      <a:pt x="0" y="0"/>
                    </a:lnTo>
                    <a:close/>
                    <a:moveTo>
                      <a:pt x="22" y="23"/>
                    </a:moveTo>
                    <a:cubicBezTo>
                      <a:pt x="22" y="97"/>
                      <a:pt x="22" y="97"/>
                      <a:pt x="22" y="97"/>
                    </a:cubicBezTo>
                    <a:cubicBezTo>
                      <a:pt x="36" y="97"/>
                      <a:pt x="36" y="97"/>
                      <a:pt x="36" y="97"/>
                    </a:cubicBezTo>
                    <a:cubicBezTo>
                      <a:pt x="52" y="97"/>
                      <a:pt x="64" y="96"/>
                      <a:pt x="71" y="93"/>
                    </a:cubicBezTo>
                    <a:cubicBezTo>
                      <a:pt x="79" y="90"/>
                      <a:pt x="85" y="85"/>
                      <a:pt x="89" y="79"/>
                    </a:cubicBezTo>
                    <a:cubicBezTo>
                      <a:pt x="94" y="72"/>
                      <a:pt x="96" y="65"/>
                      <a:pt x="96" y="57"/>
                    </a:cubicBezTo>
                    <a:cubicBezTo>
                      <a:pt x="96" y="46"/>
                      <a:pt x="92" y="38"/>
                      <a:pt x="85" y="32"/>
                    </a:cubicBezTo>
                    <a:cubicBezTo>
                      <a:pt x="78" y="26"/>
                      <a:pt x="66" y="23"/>
                      <a:pt x="49" y="23"/>
                    </a:cubicBezTo>
                    <a:lnTo>
                      <a:pt x="22" y="23"/>
                    </a:lnTo>
                    <a:close/>
                    <a:moveTo>
                      <a:pt x="22" y="121"/>
                    </a:moveTo>
                    <a:cubicBezTo>
                      <a:pt x="22" y="210"/>
                      <a:pt x="22" y="210"/>
                      <a:pt x="22" y="210"/>
                    </a:cubicBezTo>
                    <a:cubicBezTo>
                      <a:pt x="51" y="210"/>
                      <a:pt x="51" y="210"/>
                      <a:pt x="51" y="210"/>
                    </a:cubicBezTo>
                    <a:cubicBezTo>
                      <a:pt x="68" y="210"/>
                      <a:pt x="81" y="208"/>
                      <a:pt x="89" y="205"/>
                    </a:cubicBezTo>
                    <a:cubicBezTo>
                      <a:pt x="97" y="202"/>
                      <a:pt x="103" y="197"/>
                      <a:pt x="108" y="189"/>
                    </a:cubicBezTo>
                    <a:cubicBezTo>
                      <a:pt x="113" y="182"/>
                      <a:pt x="115" y="175"/>
                      <a:pt x="115" y="167"/>
                    </a:cubicBezTo>
                    <a:cubicBezTo>
                      <a:pt x="115" y="156"/>
                      <a:pt x="112" y="147"/>
                      <a:pt x="105" y="139"/>
                    </a:cubicBezTo>
                    <a:cubicBezTo>
                      <a:pt x="98" y="132"/>
                      <a:pt x="89" y="126"/>
                      <a:pt x="77" y="124"/>
                    </a:cubicBezTo>
                    <a:cubicBezTo>
                      <a:pt x="69" y="122"/>
                      <a:pt x="55" y="121"/>
                      <a:pt x="36" y="121"/>
                    </a:cubicBezTo>
                    <a:lnTo>
                      <a:pt x="22"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8" name="Freeform 83"/>
              <p:cNvSpPr>
                <a:spLocks/>
              </p:cNvSpPr>
              <p:nvPr userDrawn="1"/>
            </p:nvSpPr>
            <p:spPr bwMode="auto">
              <a:xfrm>
                <a:off x="-6348413" y="-2039938"/>
                <a:ext cx="577850" cy="895350"/>
              </a:xfrm>
              <a:custGeom>
                <a:avLst/>
                <a:gdLst>
                  <a:gd name="T0" fmla="*/ 0 w 154"/>
                  <a:gd name="T1" fmla="*/ 0 h 239"/>
                  <a:gd name="T2" fmla="*/ 23 w 154"/>
                  <a:gd name="T3" fmla="*/ 0 h 239"/>
                  <a:gd name="T4" fmla="*/ 23 w 154"/>
                  <a:gd name="T5" fmla="*/ 141 h 239"/>
                  <a:gd name="T6" fmla="*/ 24 w 154"/>
                  <a:gd name="T7" fmla="*/ 172 h 239"/>
                  <a:gd name="T8" fmla="*/ 32 w 154"/>
                  <a:gd name="T9" fmla="*/ 195 h 239"/>
                  <a:gd name="T10" fmla="*/ 52 w 154"/>
                  <a:gd name="T11" fmla="*/ 210 h 239"/>
                  <a:gd name="T12" fmla="*/ 78 w 154"/>
                  <a:gd name="T13" fmla="*/ 217 h 239"/>
                  <a:gd name="T14" fmla="*/ 100 w 154"/>
                  <a:gd name="T15" fmla="*/ 212 h 239"/>
                  <a:gd name="T16" fmla="*/ 118 w 154"/>
                  <a:gd name="T17" fmla="*/ 198 h 239"/>
                  <a:gd name="T18" fmla="*/ 129 w 154"/>
                  <a:gd name="T19" fmla="*/ 177 h 239"/>
                  <a:gd name="T20" fmla="*/ 131 w 154"/>
                  <a:gd name="T21" fmla="*/ 141 h 239"/>
                  <a:gd name="T22" fmla="*/ 131 w 154"/>
                  <a:gd name="T23" fmla="*/ 0 h 239"/>
                  <a:gd name="T24" fmla="*/ 154 w 154"/>
                  <a:gd name="T25" fmla="*/ 0 h 239"/>
                  <a:gd name="T26" fmla="*/ 154 w 154"/>
                  <a:gd name="T27" fmla="*/ 141 h 239"/>
                  <a:gd name="T28" fmla="*/ 148 w 154"/>
                  <a:gd name="T29" fmla="*/ 191 h 239"/>
                  <a:gd name="T30" fmla="*/ 124 w 154"/>
                  <a:gd name="T31" fmla="*/ 224 h 239"/>
                  <a:gd name="T32" fmla="*/ 79 w 154"/>
                  <a:gd name="T33" fmla="*/ 239 h 239"/>
                  <a:gd name="T34" fmla="*/ 31 w 154"/>
                  <a:gd name="T35" fmla="*/ 225 h 239"/>
                  <a:gd name="T36" fmla="*/ 4 w 154"/>
                  <a:gd name="T37" fmla="*/ 190 h 239"/>
                  <a:gd name="T38" fmla="*/ 0 w 154"/>
                  <a:gd name="T39" fmla="*/ 141 h 239"/>
                  <a:gd name="T40" fmla="*/ 0 w 154"/>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39">
                    <a:moveTo>
                      <a:pt x="0" y="0"/>
                    </a:moveTo>
                    <a:cubicBezTo>
                      <a:pt x="23" y="0"/>
                      <a:pt x="23" y="0"/>
                      <a:pt x="23" y="0"/>
                    </a:cubicBezTo>
                    <a:cubicBezTo>
                      <a:pt x="23" y="141"/>
                      <a:pt x="23" y="141"/>
                      <a:pt x="23" y="141"/>
                    </a:cubicBezTo>
                    <a:cubicBezTo>
                      <a:pt x="23" y="157"/>
                      <a:pt x="24" y="168"/>
                      <a:pt x="24" y="172"/>
                    </a:cubicBezTo>
                    <a:cubicBezTo>
                      <a:pt x="25" y="181"/>
                      <a:pt x="28" y="189"/>
                      <a:pt x="32" y="195"/>
                    </a:cubicBezTo>
                    <a:cubicBezTo>
                      <a:pt x="36" y="201"/>
                      <a:pt x="43" y="206"/>
                      <a:pt x="52" y="210"/>
                    </a:cubicBezTo>
                    <a:cubicBezTo>
                      <a:pt x="60" y="214"/>
                      <a:pt x="69" y="217"/>
                      <a:pt x="78" y="217"/>
                    </a:cubicBezTo>
                    <a:cubicBezTo>
                      <a:pt x="86" y="217"/>
                      <a:pt x="93" y="215"/>
                      <a:pt x="100" y="212"/>
                    </a:cubicBezTo>
                    <a:cubicBezTo>
                      <a:pt x="107" y="208"/>
                      <a:pt x="113" y="204"/>
                      <a:pt x="118" y="198"/>
                    </a:cubicBezTo>
                    <a:cubicBezTo>
                      <a:pt x="123" y="192"/>
                      <a:pt x="126" y="185"/>
                      <a:pt x="129" y="177"/>
                    </a:cubicBezTo>
                    <a:cubicBezTo>
                      <a:pt x="130" y="171"/>
                      <a:pt x="131" y="159"/>
                      <a:pt x="131" y="141"/>
                    </a:cubicBezTo>
                    <a:cubicBezTo>
                      <a:pt x="131" y="0"/>
                      <a:pt x="131" y="0"/>
                      <a:pt x="131" y="0"/>
                    </a:cubicBezTo>
                    <a:cubicBezTo>
                      <a:pt x="154" y="0"/>
                      <a:pt x="154" y="0"/>
                      <a:pt x="154" y="0"/>
                    </a:cubicBezTo>
                    <a:cubicBezTo>
                      <a:pt x="154" y="141"/>
                      <a:pt x="154" y="141"/>
                      <a:pt x="154" y="141"/>
                    </a:cubicBezTo>
                    <a:cubicBezTo>
                      <a:pt x="154" y="161"/>
                      <a:pt x="152" y="178"/>
                      <a:pt x="148" y="191"/>
                    </a:cubicBezTo>
                    <a:cubicBezTo>
                      <a:pt x="144" y="204"/>
                      <a:pt x="136" y="215"/>
                      <a:pt x="124" y="224"/>
                    </a:cubicBezTo>
                    <a:cubicBezTo>
                      <a:pt x="112" y="234"/>
                      <a:pt x="97" y="239"/>
                      <a:pt x="79" y="239"/>
                    </a:cubicBezTo>
                    <a:cubicBezTo>
                      <a:pt x="61" y="239"/>
                      <a:pt x="45" y="234"/>
                      <a:pt x="31" y="225"/>
                    </a:cubicBezTo>
                    <a:cubicBezTo>
                      <a:pt x="18" y="216"/>
                      <a:pt x="9" y="204"/>
                      <a:pt x="4" y="190"/>
                    </a:cubicBezTo>
                    <a:cubicBezTo>
                      <a:pt x="1" y="181"/>
                      <a:pt x="0" y="164"/>
                      <a:pt x="0" y="14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89" name="Freeform 84"/>
              <p:cNvSpPr>
                <a:spLocks/>
              </p:cNvSpPr>
              <p:nvPr userDrawn="1"/>
            </p:nvSpPr>
            <p:spPr bwMode="auto">
              <a:xfrm>
                <a:off x="-5646738" y="-2063751"/>
                <a:ext cx="512763" cy="919163"/>
              </a:xfrm>
              <a:custGeom>
                <a:avLst/>
                <a:gdLst>
                  <a:gd name="T0" fmla="*/ 0 w 137"/>
                  <a:gd name="T1" fmla="*/ 195 h 245"/>
                  <a:gd name="T2" fmla="*/ 20 w 137"/>
                  <a:gd name="T3" fmla="*/ 184 h 245"/>
                  <a:gd name="T4" fmla="*/ 69 w 137"/>
                  <a:gd name="T5" fmla="*/ 222 h 245"/>
                  <a:gd name="T6" fmla="*/ 91 w 137"/>
                  <a:gd name="T7" fmla="*/ 217 h 245"/>
                  <a:gd name="T8" fmla="*/ 106 w 137"/>
                  <a:gd name="T9" fmla="*/ 202 h 245"/>
                  <a:gd name="T10" fmla="*/ 112 w 137"/>
                  <a:gd name="T11" fmla="*/ 182 h 245"/>
                  <a:gd name="T12" fmla="*/ 104 w 137"/>
                  <a:gd name="T13" fmla="*/ 160 h 245"/>
                  <a:gd name="T14" fmla="*/ 64 w 137"/>
                  <a:gd name="T15" fmla="*/ 122 h 245"/>
                  <a:gd name="T16" fmla="*/ 28 w 137"/>
                  <a:gd name="T17" fmla="*/ 90 h 245"/>
                  <a:gd name="T18" fmla="*/ 15 w 137"/>
                  <a:gd name="T19" fmla="*/ 55 h 245"/>
                  <a:gd name="T20" fmla="*/ 22 w 137"/>
                  <a:gd name="T21" fmla="*/ 27 h 245"/>
                  <a:gd name="T22" fmla="*/ 43 w 137"/>
                  <a:gd name="T23" fmla="*/ 7 h 245"/>
                  <a:gd name="T24" fmla="*/ 72 w 137"/>
                  <a:gd name="T25" fmla="*/ 0 h 245"/>
                  <a:gd name="T26" fmla="*/ 102 w 137"/>
                  <a:gd name="T27" fmla="*/ 8 h 245"/>
                  <a:gd name="T28" fmla="*/ 133 w 137"/>
                  <a:gd name="T29" fmla="*/ 38 h 245"/>
                  <a:gd name="T30" fmla="*/ 114 w 137"/>
                  <a:gd name="T31" fmla="*/ 53 h 245"/>
                  <a:gd name="T32" fmla="*/ 91 w 137"/>
                  <a:gd name="T33" fmla="*/ 30 h 245"/>
                  <a:gd name="T34" fmla="*/ 71 w 137"/>
                  <a:gd name="T35" fmla="*/ 24 h 245"/>
                  <a:gd name="T36" fmla="*/ 48 w 137"/>
                  <a:gd name="T37" fmla="*/ 33 h 245"/>
                  <a:gd name="T38" fmla="*/ 39 w 137"/>
                  <a:gd name="T39" fmla="*/ 54 h 245"/>
                  <a:gd name="T40" fmla="*/ 42 w 137"/>
                  <a:gd name="T41" fmla="*/ 68 h 245"/>
                  <a:gd name="T42" fmla="*/ 54 w 137"/>
                  <a:gd name="T43" fmla="*/ 84 h 245"/>
                  <a:gd name="T44" fmla="*/ 84 w 137"/>
                  <a:gd name="T45" fmla="*/ 107 h 245"/>
                  <a:gd name="T46" fmla="*/ 126 w 137"/>
                  <a:gd name="T47" fmla="*/ 147 h 245"/>
                  <a:gd name="T48" fmla="*/ 137 w 137"/>
                  <a:gd name="T49" fmla="*/ 182 h 245"/>
                  <a:gd name="T50" fmla="*/ 118 w 137"/>
                  <a:gd name="T51" fmla="*/ 226 h 245"/>
                  <a:gd name="T52" fmla="*/ 71 w 137"/>
                  <a:gd name="T53" fmla="*/ 245 h 245"/>
                  <a:gd name="T54" fmla="*/ 32 w 137"/>
                  <a:gd name="T55" fmla="*/ 233 h 245"/>
                  <a:gd name="T56" fmla="*/ 0 w 137"/>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245">
                    <a:moveTo>
                      <a:pt x="0" y="195"/>
                    </a:moveTo>
                    <a:cubicBezTo>
                      <a:pt x="20" y="184"/>
                      <a:pt x="20" y="184"/>
                      <a:pt x="20" y="184"/>
                    </a:cubicBezTo>
                    <a:cubicBezTo>
                      <a:pt x="34" y="209"/>
                      <a:pt x="50" y="222"/>
                      <a:pt x="69" y="222"/>
                    </a:cubicBezTo>
                    <a:cubicBezTo>
                      <a:pt x="76" y="222"/>
                      <a:pt x="84" y="220"/>
                      <a:pt x="91" y="217"/>
                    </a:cubicBezTo>
                    <a:cubicBezTo>
                      <a:pt x="97" y="213"/>
                      <a:pt x="103" y="208"/>
                      <a:pt x="106" y="202"/>
                    </a:cubicBezTo>
                    <a:cubicBezTo>
                      <a:pt x="110" y="196"/>
                      <a:pt x="112" y="189"/>
                      <a:pt x="112" y="182"/>
                    </a:cubicBezTo>
                    <a:cubicBezTo>
                      <a:pt x="112" y="175"/>
                      <a:pt x="109" y="167"/>
                      <a:pt x="104" y="160"/>
                    </a:cubicBezTo>
                    <a:cubicBezTo>
                      <a:pt x="96" y="149"/>
                      <a:pt x="83" y="137"/>
                      <a:pt x="64" y="122"/>
                    </a:cubicBezTo>
                    <a:cubicBezTo>
                      <a:pt x="44" y="107"/>
                      <a:pt x="32" y="97"/>
                      <a:pt x="28" y="90"/>
                    </a:cubicBezTo>
                    <a:cubicBezTo>
                      <a:pt x="19" y="79"/>
                      <a:pt x="15" y="67"/>
                      <a:pt x="15" y="55"/>
                    </a:cubicBezTo>
                    <a:cubicBezTo>
                      <a:pt x="15" y="45"/>
                      <a:pt x="18" y="35"/>
                      <a:pt x="22" y="27"/>
                    </a:cubicBezTo>
                    <a:cubicBezTo>
                      <a:pt x="27" y="19"/>
                      <a:pt x="34" y="12"/>
                      <a:pt x="43" y="7"/>
                    </a:cubicBezTo>
                    <a:cubicBezTo>
                      <a:pt x="52" y="2"/>
                      <a:pt x="61" y="0"/>
                      <a:pt x="72" y="0"/>
                    </a:cubicBezTo>
                    <a:cubicBezTo>
                      <a:pt x="83" y="0"/>
                      <a:pt x="93" y="3"/>
                      <a:pt x="102" y="8"/>
                    </a:cubicBezTo>
                    <a:cubicBezTo>
                      <a:pt x="112" y="14"/>
                      <a:pt x="122" y="24"/>
                      <a:pt x="133" y="38"/>
                    </a:cubicBezTo>
                    <a:cubicBezTo>
                      <a:pt x="114" y="53"/>
                      <a:pt x="114" y="53"/>
                      <a:pt x="114" y="53"/>
                    </a:cubicBezTo>
                    <a:cubicBezTo>
                      <a:pt x="105" y="41"/>
                      <a:pt x="98" y="33"/>
                      <a:pt x="91" y="30"/>
                    </a:cubicBezTo>
                    <a:cubicBezTo>
                      <a:pt x="85" y="26"/>
                      <a:pt x="78" y="24"/>
                      <a:pt x="71" y="24"/>
                    </a:cubicBezTo>
                    <a:cubicBezTo>
                      <a:pt x="62" y="24"/>
                      <a:pt x="54" y="27"/>
                      <a:pt x="48" y="33"/>
                    </a:cubicBezTo>
                    <a:cubicBezTo>
                      <a:pt x="42" y="38"/>
                      <a:pt x="39" y="45"/>
                      <a:pt x="39" y="54"/>
                    </a:cubicBezTo>
                    <a:cubicBezTo>
                      <a:pt x="39" y="59"/>
                      <a:pt x="40" y="64"/>
                      <a:pt x="42" y="68"/>
                    </a:cubicBezTo>
                    <a:cubicBezTo>
                      <a:pt x="45" y="73"/>
                      <a:pt x="48" y="78"/>
                      <a:pt x="54" y="84"/>
                    </a:cubicBezTo>
                    <a:cubicBezTo>
                      <a:pt x="57" y="87"/>
                      <a:pt x="67" y="95"/>
                      <a:pt x="84" y="107"/>
                    </a:cubicBezTo>
                    <a:cubicBezTo>
                      <a:pt x="104" y="122"/>
                      <a:pt x="118" y="135"/>
                      <a:pt x="126" y="147"/>
                    </a:cubicBezTo>
                    <a:cubicBezTo>
                      <a:pt x="133" y="159"/>
                      <a:pt x="137" y="170"/>
                      <a:pt x="137" y="182"/>
                    </a:cubicBezTo>
                    <a:cubicBezTo>
                      <a:pt x="137" y="199"/>
                      <a:pt x="130" y="214"/>
                      <a:pt x="118" y="226"/>
                    </a:cubicBezTo>
                    <a:cubicBezTo>
                      <a:pt x="105" y="238"/>
                      <a:pt x="89" y="245"/>
                      <a:pt x="71" y="245"/>
                    </a:cubicBezTo>
                    <a:cubicBezTo>
                      <a:pt x="57" y="245"/>
                      <a:pt x="44" y="241"/>
                      <a:pt x="32" y="233"/>
                    </a:cubicBezTo>
                    <a:cubicBezTo>
                      <a:pt x="21" y="226"/>
                      <a:pt x="10"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0" name="Rectangle 85"/>
              <p:cNvSpPr>
                <a:spLocks noChangeArrowheads="1"/>
              </p:cNvSpPr>
              <p:nvPr userDrawn="1"/>
            </p:nvSpPr>
            <p:spPr bwMode="auto">
              <a:xfrm>
                <a:off x="-4960938" y="-2039938"/>
                <a:ext cx="85725" cy="873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1" name="Freeform 86"/>
              <p:cNvSpPr>
                <a:spLocks/>
              </p:cNvSpPr>
              <p:nvPr userDrawn="1"/>
            </p:nvSpPr>
            <p:spPr bwMode="auto">
              <a:xfrm>
                <a:off x="-4675188" y="-2039938"/>
                <a:ext cx="688975" cy="873125"/>
              </a:xfrm>
              <a:custGeom>
                <a:avLst/>
                <a:gdLst>
                  <a:gd name="T0" fmla="*/ 0 w 434"/>
                  <a:gd name="T1" fmla="*/ 550 h 550"/>
                  <a:gd name="T2" fmla="*/ 0 w 434"/>
                  <a:gd name="T3" fmla="*/ 0 h 550"/>
                  <a:gd name="T4" fmla="*/ 14 w 434"/>
                  <a:gd name="T5" fmla="*/ 0 h 550"/>
                  <a:gd name="T6" fmla="*/ 380 w 434"/>
                  <a:gd name="T7" fmla="*/ 420 h 550"/>
                  <a:gd name="T8" fmla="*/ 380 w 434"/>
                  <a:gd name="T9" fmla="*/ 0 h 550"/>
                  <a:gd name="T10" fmla="*/ 434 w 434"/>
                  <a:gd name="T11" fmla="*/ 0 h 550"/>
                  <a:gd name="T12" fmla="*/ 434 w 434"/>
                  <a:gd name="T13" fmla="*/ 550 h 550"/>
                  <a:gd name="T14" fmla="*/ 420 w 434"/>
                  <a:gd name="T15" fmla="*/ 550 h 550"/>
                  <a:gd name="T16" fmla="*/ 59 w 434"/>
                  <a:gd name="T17" fmla="*/ 132 h 550"/>
                  <a:gd name="T18" fmla="*/ 59 w 434"/>
                  <a:gd name="T19" fmla="*/ 550 h 550"/>
                  <a:gd name="T20" fmla="*/ 0 w 434"/>
                  <a:gd name="T21"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550">
                    <a:moveTo>
                      <a:pt x="0" y="550"/>
                    </a:moveTo>
                    <a:lnTo>
                      <a:pt x="0" y="0"/>
                    </a:lnTo>
                    <a:lnTo>
                      <a:pt x="14" y="0"/>
                    </a:lnTo>
                    <a:lnTo>
                      <a:pt x="380" y="420"/>
                    </a:lnTo>
                    <a:lnTo>
                      <a:pt x="380" y="0"/>
                    </a:lnTo>
                    <a:lnTo>
                      <a:pt x="434" y="0"/>
                    </a:lnTo>
                    <a:lnTo>
                      <a:pt x="434" y="550"/>
                    </a:lnTo>
                    <a:lnTo>
                      <a:pt x="420" y="550"/>
                    </a:lnTo>
                    <a:lnTo>
                      <a:pt x="59" y="132"/>
                    </a:lnTo>
                    <a:lnTo>
                      <a:pt x="59" y="550"/>
                    </a:lnTo>
                    <a:lnTo>
                      <a:pt x="0"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2" name="Freeform 87"/>
              <p:cNvSpPr>
                <a:spLocks/>
              </p:cNvSpPr>
              <p:nvPr userDrawn="1"/>
            </p:nvSpPr>
            <p:spPr bwMode="auto">
              <a:xfrm>
                <a:off x="-3775075" y="-2039938"/>
                <a:ext cx="501650" cy="873125"/>
              </a:xfrm>
              <a:custGeom>
                <a:avLst/>
                <a:gdLst>
                  <a:gd name="T0" fmla="*/ 0 w 316"/>
                  <a:gd name="T1" fmla="*/ 0 h 550"/>
                  <a:gd name="T2" fmla="*/ 316 w 316"/>
                  <a:gd name="T3" fmla="*/ 0 h 550"/>
                  <a:gd name="T4" fmla="*/ 316 w 316"/>
                  <a:gd name="T5" fmla="*/ 54 h 550"/>
                  <a:gd name="T6" fmla="*/ 56 w 316"/>
                  <a:gd name="T7" fmla="*/ 54 h 550"/>
                  <a:gd name="T8" fmla="*/ 56 w 316"/>
                  <a:gd name="T9" fmla="*/ 226 h 550"/>
                  <a:gd name="T10" fmla="*/ 314 w 316"/>
                  <a:gd name="T11" fmla="*/ 226 h 550"/>
                  <a:gd name="T12" fmla="*/ 314 w 316"/>
                  <a:gd name="T13" fmla="*/ 281 h 550"/>
                  <a:gd name="T14" fmla="*/ 56 w 316"/>
                  <a:gd name="T15" fmla="*/ 281 h 550"/>
                  <a:gd name="T16" fmla="*/ 56 w 316"/>
                  <a:gd name="T17" fmla="*/ 496 h 550"/>
                  <a:gd name="T18" fmla="*/ 314 w 316"/>
                  <a:gd name="T19" fmla="*/ 496 h 550"/>
                  <a:gd name="T20" fmla="*/ 314 w 316"/>
                  <a:gd name="T21" fmla="*/ 550 h 550"/>
                  <a:gd name="T22" fmla="*/ 0 w 316"/>
                  <a:gd name="T23" fmla="*/ 550 h 550"/>
                  <a:gd name="T24" fmla="*/ 0 w 316"/>
                  <a:gd name="T25"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550">
                    <a:moveTo>
                      <a:pt x="0" y="0"/>
                    </a:moveTo>
                    <a:lnTo>
                      <a:pt x="316" y="0"/>
                    </a:lnTo>
                    <a:lnTo>
                      <a:pt x="316" y="54"/>
                    </a:lnTo>
                    <a:lnTo>
                      <a:pt x="56" y="54"/>
                    </a:lnTo>
                    <a:lnTo>
                      <a:pt x="56" y="226"/>
                    </a:lnTo>
                    <a:lnTo>
                      <a:pt x="314" y="226"/>
                    </a:lnTo>
                    <a:lnTo>
                      <a:pt x="314" y="281"/>
                    </a:lnTo>
                    <a:lnTo>
                      <a:pt x="56" y="281"/>
                    </a:lnTo>
                    <a:lnTo>
                      <a:pt x="56" y="496"/>
                    </a:lnTo>
                    <a:lnTo>
                      <a:pt x="314" y="496"/>
                    </a:lnTo>
                    <a:lnTo>
                      <a:pt x="314" y="550"/>
                    </a:lnTo>
                    <a:lnTo>
                      <a:pt x="0" y="5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3" name="Freeform 88"/>
              <p:cNvSpPr>
                <a:spLocks/>
              </p:cNvSpPr>
              <p:nvPr userDrawn="1"/>
            </p:nvSpPr>
            <p:spPr bwMode="auto">
              <a:xfrm>
                <a:off x="-3213100" y="-2063751"/>
                <a:ext cx="509588" cy="919163"/>
              </a:xfrm>
              <a:custGeom>
                <a:avLst/>
                <a:gdLst>
                  <a:gd name="T0" fmla="*/ 0 w 136"/>
                  <a:gd name="T1" fmla="*/ 195 h 245"/>
                  <a:gd name="T2" fmla="*/ 20 w 136"/>
                  <a:gd name="T3" fmla="*/ 184 h 245"/>
                  <a:gd name="T4" fmla="*/ 68 w 136"/>
                  <a:gd name="T5" fmla="*/ 222 h 245"/>
                  <a:gd name="T6" fmla="*/ 90 w 136"/>
                  <a:gd name="T7" fmla="*/ 217 h 245"/>
                  <a:gd name="T8" fmla="*/ 106 w 136"/>
                  <a:gd name="T9" fmla="*/ 202 h 245"/>
                  <a:gd name="T10" fmla="*/ 111 w 136"/>
                  <a:gd name="T11" fmla="*/ 182 h 245"/>
                  <a:gd name="T12" fmla="*/ 103 w 136"/>
                  <a:gd name="T13" fmla="*/ 160 h 245"/>
                  <a:gd name="T14" fmla="*/ 63 w 136"/>
                  <a:gd name="T15" fmla="*/ 122 h 245"/>
                  <a:gd name="T16" fmla="*/ 27 w 136"/>
                  <a:gd name="T17" fmla="*/ 90 h 245"/>
                  <a:gd name="T18" fmla="*/ 15 w 136"/>
                  <a:gd name="T19" fmla="*/ 55 h 245"/>
                  <a:gd name="T20" fmla="*/ 22 w 136"/>
                  <a:gd name="T21" fmla="*/ 27 h 245"/>
                  <a:gd name="T22" fmla="*/ 43 w 136"/>
                  <a:gd name="T23" fmla="*/ 7 h 245"/>
                  <a:gd name="T24" fmla="*/ 71 w 136"/>
                  <a:gd name="T25" fmla="*/ 0 h 245"/>
                  <a:gd name="T26" fmla="*/ 102 w 136"/>
                  <a:gd name="T27" fmla="*/ 8 h 245"/>
                  <a:gd name="T28" fmla="*/ 132 w 136"/>
                  <a:gd name="T29" fmla="*/ 38 h 245"/>
                  <a:gd name="T30" fmla="*/ 113 w 136"/>
                  <a:gd name="T31" fmla="*/ 53 h 245"/>
                  <a:gd name="T32" fmla="*/ 91 w 136"/>
                  <a:gd name="T33" fmla="*/ 30 h 245"/>
                  <a:gd name="T34" fmla="*/ 71 w 136"/>
                  <a:gd name="T35" fmla="*/ 24 h 245"/>
                  <a:gd name="T36" fmla="*/ 48 w 136"/>
                  <a:gd name="T37" fmla="*/ 33 h 245"/>
                  <a:gd name="T38" fmla="*/ 39 w 136"/>
                  <a:gd name="T39" fmla="*/ 54 h 245"/>
                  <a:gd name="T40" fmla="*/ 42 w 136"/>
                  <a:gd name="T41" fmla="*/ 68 h 245"/>
                  <a:gd name="T42" fmla="*/ 54 w 136"/>
                  <a:gd name="T43" fmla="*/ 84 h 245"/>
                  <a:gd name="T44" fmla="*/ 84 w 136"/>
                  <a:gd name="T45" fmla="*/ 107 h 245"/>
                  <a:gd name="T46" fmla="*/ 125 w 136"/>
                  <a:gd name="T47" fmla="*/ 147 h 245"/>
                  <a:gd name="T48" fmla="*/ 136 w 136"/>
                  <a:gd name="T49" fmla="*/ 182 h 245"/>
                  <a:gd name="T50" fmla="*/ 117 w 136"/>
                  <a:gd name="T51" fmla="*/ 226 h 245"/>
                  <a:gd name="T52" fmla="*/ 70 w 136"/>
                  <a:gd name="T53" fmla="*/ 245 h 245"/>
                  <a:gd name="T54" fmla="*/ 32 w 136"/>
                  <a:gd name="T55" fmla="*/ 233 h 245"/>
                  <a:gd name="T56" fmla="*/ 0 w 136"/>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5">
                    <a:moveTo>
                      <a:pt x="0" y="195"/>
                    </a:moveTo>
                    <a:cubicBezTo>
                      <a:pt x="20" y="184"/>
                      <a:pt x="20" y="184"/>
                      <a:pt x="20" y="184"/>
                    </a:cubicBezTo>
                    <a:cubicBezTo>
                      <a:pt x="34" y="209"/>
                      <a:pt x="50" y="222"/>
                      <a:pt x="68" y="222"/>
                    </a:cubicBezTo>
                    <a:cubicBezTo>
                      <a:pt x="76" y="222"/>
                      <a:pt x="83" y="220"/>
                      <a:pt x="90" y="217"/>
                    </a:cubicBezTo>
                    <a:cubicBezTo>
                      <a:pt x="97" y="213"/>
                      <a:pt x="102" y="208"/>
                      <a:pt x="106" y="202"/>
                    </a:cubicBezTo>
                    <a:cubicBezTo>
                      <a:pt x="109" y="196"/>
                      <a:pt x="111" y="189"/>
                      <a:pt x="111" y="182"/>
                    </a:cubicBezTo>
                    <a:cubicBezTo>
                      <a:pt x="111" y="175"/>
                      <a:pt x="109" y="167"/>
                      <a:pt x="103" y="160"/>
                    </a:cubicBezTo>
                    <a:cubicBezTo>
                      <a:pt x="96" y="149"/>
                      <a:pt x="83" y="137"/>
                      <a:pt x="63" y="122"/>
                    </a:cubicBezTo>
                    <a:cubicBezTo>
                      <a:pt x="44" y="107"/>
                      <a:pt x="32" y="97"/>
                      <a:pt x="27" y="90"/>
                    </a:cubicBezTo>
                    <a:cubicBezTo>
                      <a:pt x="19" y="79"/>
                      <a:pt x="15" y="67"/>
                      <a:pt x="15" y="55"/>
                    </a:cubicBezTo>
                    <a:cubicBezTo>
                      <a:pt x="15" y="45"/>
                      <a:pt x="17" y="35"/>
                      <a:pt x="22" y="27"/>
                    </a:cubicBezTo>
                    <a:cubicBezTo>
                      <a:pt x="27" y="19"/>
                      <a:pt x="34" y="12"/>
                      <a:pt x="43" y="7"/>
                    </a:cubicBezTo>
                    <a:cubicBezTo>
                      <a:pt x="51" y="2"/>
                      <a:pt x="61" y="0"/>
                      <a:pt x="71" y="0"/>
                    </a:cubicBezTo>
                    <a:cubicBezTo>
                      <a:pt x="82" y="0"/>
                      <a:pt x="93" y="3"/>
                      <a:pt x="102" y="8"/>
                    </a:cubicBezTo>
                    <a:cubicBezTo>
                      <a:pt x="112" y="14"/>
                      <a:pt x="122" y="24"/>
                      <a:pt x="132" y="38"/>
                    </a:cubicBezTo>
                    <a:cubicBezTo>
                      <a:pt x="113" y="53"/>
                      <a:pt x="113" y="53"/>
                      <a:pt x="113" y="53"/>
                    </a:cubicBezTo>
                    <a:cubicBezTo>
                      <a:pt x="105" y="41"/>
                      <a:pt x="97" y="33"/>
                      <a:pt x="91" y="30"/>
                    </a:cubicBezTo>
                    <a:cubicBezTo>
                      <a:pt x="85" y="26"/>
                      <a:pt x="78" y="24"/>
                      <a:pt x="71" y="24"/>
                    </a:cubicBezTo>
                    <a:cubicBezTo>
                      <a:pt x="61" y="24"/>
                      <a:pt x="54" y="27"/>
                      <a:pt x="48" y="33"/>
                    </a:cubicBezTo>
                    <a:cubicBezTo>
                      <a:pt x="42" y="38"/>
                      <a:pt x="39" y="45"/>
                      <a:pt x="39" y="54"/>
                    </a:cubicBezTo>
                    <a:cubicBezTo>
                      <a:pt x="39" y="59"/>
                      <a:pt x="40" y="64"/>
                      <a:pt x="42" y="68"/>
                    </a:cubicBezTo>
                    <a:cubicBezTo>
                      <a:pt x="44" y="73"/>
                      <a:pt x="48" y="78"/>
                      <a:pt x="54" y="84"/>
                    </a:cubicBezTo>
                    <a:cubicBezTo>
                      <a:pt x="57" y="87"/>
                      <a:pt x="67" y="95"/>
                      <a:pt x="84" y="107"/>
                    </a:cubicBezTo>
                    <a:cubicBezTo>
                      <a:pt x="104" y="122"/>
                      <a:pt x="118" y="135"/>
                      <a:pt x="125" y="147"/>
                    </a:cubicBezTo>
                    <a:cubicBezTo>
                      <a:pt x="133" y="159"/>
                      <a:pt x="136" y="170"/>
                      <a:pt x="136" y="182"/>
                    </a:cubicBezTo>
                    <a:cubicBezTo>
                      <a:pt x="136" y="199"/>
                      <a:pt x="130" y="214"/>
                      <a:pt x="117" y="226"/>
                    </a:cubicBezTo>
                    <a:cubicBezTo>
                      <a:pt x="104" y="238"/>
                      <a:pt x="89" y="245"/>
                      <a:pt x="70" y="245"/>
                    </a:cubicBezTo>
                    <a:cubicBezTo>
                      <a:pt x="56" y="245"/>
                      <a:pt x="43" y="241"/>
                      <a:pt x="32" y="233"/>
                    </a:cubicBezTo>
                    <a:cubicBezTo>
                      <a:pt x="20" y="226"/>
                      <a:pt x="10"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4" name="Freeform 89"/>
              <p:cNvSpPr>
                <a:spLocks/>
              </p:cNvSpPr>
              <p:nvPr userDrawn="1"/>
            </p:nvSpPr>
            <p:spPr bwMode="auto">
              <a:xfrm>
                <a:off x="-2605088" y="-2063751"/>
                <a:ext cx="509588" cy="919163"/>
              </a:xfrm>
              <a:custGeom>
                <a:avLst/>
                <a:gdLst>
                  <a:gd name="T0" fmla="*/ 0 w 136"/>
                  <a:gd name="T1" fmla="*/ 195 h 245"/>
                  <a:gd name="T2" fmla="*/ 19 w 136"/>
                  <a:gd name="T3" fmla="*/ 184 h 245"/>
                  <a:gd name="T4" fmla="*/ 68 w 136"/>
                  <a:gd name="T5" fmla="*/ 222 h 245"/>
                  <a:gd name="T6" fmla="*/ 90 w 136"/>
                  <a:gd name="T7" fmla="*/ 217 h 245"/>
                  <a:gd name="T8" fmla="*/ 105 w 136"/>
                  <a:gd name="T9" fmla="*/ 202 h 245"/>
                  <a:gd name="T10" fmla="*/ 111 w 136"/>
                  <a:gd name="T11" fmla="*/ 182 h 245"/>
                  <a:gd name="T12" fmla="*/ 103 w 136"/>
                  <a:gd name="T13" fmla="*/ 160 h 245"/>
                  <a:gd name="T14" fmla="*/ 63 w 136"/>
                  <a:gd name="T15" fmla="*/ 122 h 245"/>
                  <a:gd name="T16" fmla="*/ 27 w 136"/>
                  <a:gd name="T17" fmla="*/ 90 h 245"/>
                  <a:gd name="T18" fmla="*/ 14 w 136"/>
                  <a:gd name="T19" fmla="*/ 55 h 245"/>
                  <a:gd name="T20" fmla="*/ 22 w 136"/>
                  <a:gd name="T21" fmla="*/ 27 h 245"/>
                  <a:gd name="T22" fmla="*/ 42 w 136"/>
                  <a:gd name="T23" fmla="*/ 7 h 245"/>
                  <a:gd name="T24" fmla="*/ 71 w 136"/>
                  <a:gd name="T25" fmla="*/ 0 h 245"/>
                  <a:gd name="T26" fmla="*/ 102 w 136"/>
                  <a:gd name="T27" fmla="*/ 8 h 245"/>
                  <a:gd name="T28" fmla="*/ 132 w 136"/>
                  <a:gd name="T29" fmla="*/ 38 h 245"/>
                  <a:gd name="T30" fmla="*/ 113 w 136"/>
                  <a:gd name="T31" fmla="*/ 53 h 245"/>
                  <a:gd name="T32" fmla="*/ 91 w 136"/>
                  <a:gd name="T33" fmla="*/ 30 h 245"/>
                  <a:gd name="T34" fmla="*/ 70 w 136"/>
                  <a:gd name="T35" fmla="*/ 24 h 245"/>
                  <a:gd name="T36" fmla="*/ 47 w 136"/>
                  <a:gd name="T37" fmla="*/ 33 h 245"/>
                  <a:gd name="T38" fmla="*/ 38 w 136"/>
                  <a:gd name="T39" fmla="*/ 54 h 245"/>
                  <a:gd name="T40" fmla="*/ 42 w 136"/>
                  <a:gd name="T41" fmla="*/ 68 h 245"/>
                  <a:gd name="T42" fmla="*/ 53 w 136"/>
                  <a:gd name="T43" fmla="*/ 84 h 245"/>
                  <a:gd name="T44" fmla="*/ 83 w 136"/>
                  <a:gd name="T45" fmla="*/ 107 h 245"/>
                  <a:gd name="T46" fmla="*/ 125 w 136"/>
                  <a:gd name="T47" fmla="*/ 147 h 245"/>
                  <a:gd name="T48" fmla="*/ 136 w 136"/>
                  <a:gd name="T49" fmla="*/ 182 h 245"/>
                  <a:gd name="T50" fmla="*/ 117 w 136"/>
                  <a:gd name="T51" fmla="*/ 226 h 245"/>
                  <a:gd name="T52" fmla="*/ 70 w 136"/>
                  <a:gd name="T53" fmla="*/ 245 h 245"/>
                  <a:gd name="T54" fmla="*/ 31 w 136"/>
                  <a:gd name="T55" fmla="*/ 233 h 245"/>
                  <a:gd name="T56" fmla="*/ 0 w 136"/>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5">
                    <a:moveTo>
                      <a:pt x="0" y="195"/>
                    </a:moveTo>
                    <a:cubicBezTo>
                      <a:pt x="19" y="184"/>
                      <a:pt x="19" y="184"/>
                      <a:pt x="19" y="184"/>
                    </a:cubicBezTo>
                    <a:cubicBezTo>
                      <a:pt x="33" y="209"/>
                      <a:pt x="49" y="222"/>
                      <a:pt x="68" y="222"/>
                    </a:cubicBezTo>
                    <a:cubicBezTo>
                      <a:pt x="75" y="222"/>
                      <a:pt x="83" y="220"/>
                      <a:pt x="90" y="217"/>
                    </a:cubicBezTo>
                    <a:cubicBezTo>
                      <a:pt x="97" y="213"/>
                      <a:pt x="102" y="208"/>
                      <a:pt x="105" y="202"/>
                    </a:cubicBezTo>
                    <a:cubicBezTo>
                      <a:pt x="109" y="196"/>
                      <a:pt x="111" y="189"/>
                      <a:pt x="111" y="182"/>
                    </a:cubicBezTo>
                    <a:cubicBezTo>
                      <a:pt x="111" y="175"/>
                      <a:pt x="108" y="167"/>
                      <a:pt x="103" y="160"/>
                    </a:cubicBezTo>
                    <a:cubicBezTo>
                      <a:pt x="96" y="149"/>
                      <a:pt x="82" y="137"/>
                      <a:pt x="63" y="122"/>
                    </a:cubicBezTo>
                    <a:cubicBezTo>
                      <a:pt x="43" y="107"/>
                      <a:pt x="31" y="97"/>
                      <a:pt x="27" y="90"/>
                    </a:cubicBezTo>
                    <a:cubicBezTo>
                      <a:pt x="18" y="79"/>
                      <a:pt x="14" y="67"/>
                      <a:pt x="14" y="55"/>
                    </a:cubicBezTo>
                    <a:cubicBezTo>
                      <a:pt x="14" y="45"/>
                      <a:pt x="17" y="35"/>
                      <a:pt x="22" y="27"/>
                    </a:cubicBezTo>
                    <a:cubicBezTo>
                      <a:pt x="26" y="19"/>
                      <a:pt x="33" y="12"/>
                      <a:pt x="42" y="7"/>
                    </a:cubicBezTo>
                    <a:cubicBezTo>
                      <a:pt x="51" y="2"/>
                      <a:pt x="60" y="0"/>
                      <a:pt x="71" y="0"/>
                    </a:cubicBezTo>
                    <a:cubicBezTo>
                      <a:pt x="82" y="0"/>
                      <a:pt x="92" y="3"/>
                      <a:pt x="102" y="8"/>
                    </a:cubicBezTo>
                    <a:cubicBezTo>
                      <a:pt x="111" y="14"/>
                      <a:pt x="121" y="24"/>
                      <a:pt x="132" y="38"/>
                    </a:cubicBezTo>
                    <a:cubicBezTo>
                      <a:pt x="113" y="53"/>
                      <a:pt x="113" y="53"/>
                      <a:pt x="113" y="53"/>
                    </a:cubicBezTo>
                    <a:cubicBezTo>
                      <a:pt x="104" y="41"/>
                      <a:pt x="97" y="33"/>
                      <a:pt x="91" y="30"/>
                    </a:cubicBezTo>
                    <a:cubicBezTo>
                      <a:pt x="84" y="26"/>
                      <a:pt x="78" y="24"/>
                      <a:pt x="70" y="24"/>
                    </a:cubicBezTo>
                    <a:cubicBezTo>
                      <a:pt x="61" y="24"/>
                      <a:pt x="53" y="27"/>
                      <a:pt x="47" y="33"/>
                    </a:cubicBezTo>
                    <a:cubicBezTo>
                      <a:pt x="41" y="38"/>
                      <a:pt x="38" y="45"/>
                      <a:pt x="38" y="54"/>
                    </a:cubicBezTo>
                    <a:cubicBezTo>
                      <a:pt x="38" y="59"/>
                      <a:pt x="39" y="64"/>
                      <a:pt x="42" y="68"/>
                    </a:cubicBezTo>
                    <a:cubicBezTo>
                      <a:pt x="44" y="73"/>
                      <a:pt x="47" y="78"/>
                      <a:pt x="53" y="84"/>
                    </a:cubicBezTo>
                    <a:cubicBezTo>
                      <a:pt x="56" y="87"/>
                      <a:pt x="66" y="95"/>
                      <a:pt x="83" y="107"/>
                    </a:cubicBezTo>
                    <a:cubicBezTo>
                      <a:pt x="103" y="122"/>
                      <a:pt x="117" y="135"/>
                      <a:pt x="125" y="147"/>
                    </a:cubicBezTo>
                    <a:cubicBezTo>
                      <a:pt x="132" y="159"/>
                      <a:pt x="136" y="170"/>
                      <a:pt x="136" y="182"/>
                    </a:cubicBezTo>
                    <a:cubicBezTo>
                      <a:pt x="136" y="199"/>
                      <a:pt x="129" y="214"/>
                      <a:pt x="117" y="226"/>
                    </a:cubicBezTo>
                    <a:cubicBezTo>
                      <a:pt x="104" y="238"/>
                      <a:pt x="88" y="245"/>
                      <a:pt x="70" y="245"/>
                    </a:cubicBezTo>
                    <a:cubicBezTo>
                      <a:pt x="56" y="245"/>
                      <a:pt x="43" y="241"/>
                      <a:pt x="31" y="233"/>
                    </a:cubicBezTo>
                    <a:cubicBezTo>
                      <a:pt x="20" y="226"/>
                      <a:pt x="9"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5" name="Freeform 90"/>
              <p:cNvSpPr>
                <a:spLocks/>
              </p:cNvSpPr>
              <p:nvPr userDrawn="1"/>
            </p:nvSpPr>
            <p:spPr bwMode="auto">
              <a:xfrm>
                <a:off x="-1616075" y="-2063751"/>
                <a:ext cx="855663" cy="919163"/>
              </a:xfrm>
              <a:custGeom>
                <a:avLst/>
                <a:gdLst>
                  <a:gd name="T0" fmla="*/ 228 w 228"/>
                  <a:gd name="T1" fmla="*/ 49 h 245"/>
                  <a:gd name="T2" fmla="*/ 210 w 228"/>
                  <a:gd name="T3" fmla="*/ 63 h 245"/>
                  <a:gd name="T4" fmla="*/ 173 w 228"/>
                  <a:gd name="T5" fmla="*/ 33 h 245"/>
                  <a:gd name="T6" fmla="*/ 126 w 228"/>
                  <a:gd name="T7" fmla="*/ 23 h 245"/>
                  <a:gd name="T8" fmla="*/ 75 w 228"/>
                  <a:gd name="T9" fmla="*/ 36 h 245"/>
                  <a:gd name="T10" fmla="*/ 38 w 228"/>
                  <a:gd name="T11" fmla="*/ 72 h 245"/>
                  <a:gd name="T12" fmla="*/ 25 w 228"/>
                  <a:gd name="T13" fmla="*/ 123 h 245"/>
                  <a:gd name="T14" fmla="*/ 54 w 228"/>
                  <a:gd name="T15" fmla="*/ 194 h 245"/>
                  <a:gd name="T16" fmla="*/ 128 w 228"/>
                  <a:gd name="T17" fmla="*/ 223 h 245"/>
                  <a:gd name="T18" fmla="*/ 210 w 228"/>
                  <a:gd name="T19" fmla="*/ 184 h 245"/>
                  <a:gd name="T20" fmla="*/ 228 w 228"/>
                  <a:gd name="T21" fmla="*/ 198 h 245"/>
                  <a:gd name="T22" fmla="*/ 184 w 228"/>
                  <a:gd name="T23" fmla="*/ 233 h 245"/>
                  <a:gd name="T24" fmla="*/ 126 w 228"/>
                  <a:gd name="T25" fmla="*/ 245 h 245"/>
                  <a:gd name="T26" fmla="*/ 30 w 228"/>
                  <a:gd name="T27" fmla="*/ 204 h 245"/>
                  <a:gd name="T28" fmla="*/ 0 w 228"/>
                  <a:gd name="T29" fmla="*/ 121 h 245"/>
                  <a:gd name="T30" fmla="*/ 36 w 228"/>
                  <a:gd name="T31" fmla="*/ 35 h 245"/>
                  <a:gd name="T32" fmla="*/ 126 w 228"/>
                  <a:gd name="T33" fmla="*/ 0 h 245"/>
                  <a:gd name="T34" fmla="*/ 185 w 228"/>
                  <a:gd name="T35" fmla="*/ 13 h 245"/>
                  <a:gd name="T36" fmla="*/ 228 w 228"/>
                  <a:gd name="T37" fmla="*/ 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45">
                    <a:moveTo>
                      <a:pt x="228" y="49"/>
                    </a:moveTo>
                    <a:cubicBezTo>
                      <a:pt x="210" y="63"/>
                      <a:pt x="210" y="63"/>
                      <a:pt x="210" y="63"/>
                    </a:cubicBezTo>
                    <a:cubicBezTo>
                      <a:pt x="199" y="50"/>
                      <a:pt x="187" y="40"/>
                      <a:pt x="173" y="33"/>
                    </a:cubicBezTo>
                    <a:cubicBezTo>
                      <a:pt x="159" y="26"/>
                      <a:pt x="143" y="23"/>
                      <a:pt x="126" y="23"/>
                    </a:cubicBezTo>
                    <a:cubicBezTo>
                      <a:pt x="108" y="23"/>
                      <a:pt x="90" y="27"/>
                      <a:pt x="75" y="36"/>
                    </a:cubicBezTo>
                    <a:cubicBezTo>
                      <a:pt x="59" y="45"/>
                      <a:pt x="46" y="57"/>
                      <a:pt x="38" y="72"/>
                    </a:cubicBezTo>
                    <a:cubicBezTo>
                      <a:pt x="29" y="87"/>
                      <a:pt x="25" y="104"/>
                      <a:pt x="25" y="123"/>
                    </a:cubicBezTo>
                    <a:cubicBezTo>
                      <a:pt x="25" y="152"/>
                      <a:pt x="34" y="175"/>
                      <a:pt x="54" y="194"/>
                    </a:cubicBezTo>
                    <a:cubicBezTo>
                      <a:pt x="73" y="213"/>
                      <a:pt x="98" y="223"/>
                      <a:pt x="128" y="223"/>
                    </a:cubicBezTo>
                    <a:cubicBezTo>
                      <a:pt x="160" y="223"/>
                      <a:pt x="188" y="210"/>
                      <a:pt x="210" y="184"/>
                    </a:cubicBezTo>
                    <a:cubicBezTo>
                      <a:pt x="228" y="198"/>
                      <a:pt x="228" y="198"/>
                      <a:pt x="228" y="198"/>
                    </a:cubicBezTo>
                    <a:cubicBezTo>
                      <a:pt x="216" y="213"/>
                      <a:pt x="202" y="225"/>
                      <a:pt x="184" y="233"/>
                    </a:cubicBezTo>
                    <a:cubicBezTo>
                      <a:pt x="167" y="241"/>
                      <a:pt x="148" y="245"/>
                      <a:pt x="126" y="245"/>
                    </a:cubicBezTo>
                    <a:cubicBezTo>
                      <a:pt x="85" y="245"/>
                      <a:pt x="53" y="231"/>
                      <a:pt x="30" y="204"/>
                    </a:cubicBezTo>
                    <a:cubicBezTo>
                      <a:pt x="10" y="181"/>
                      <a:pt x="0" y="153"/>
                      <a:pt x="0" y="121"/>
                    </a:cubicBezTo>
                    <a:cubicBezTo>
                      <a:pt x="0" y="87"/>
                      <a:pt x="12" y="58"/>
                      <a:pt x="36" y="35"/>
                    </a:cubicBezTo>
                    <a:cubicBezTo>
                      <a:pt x="60" y="12"/>
                      <a:pt x="90" y="0"/>
                      <a:pt x="126" y="0"/>
                    </a:cubicBezTo>
                    <a:cubicBezTo>
                      <a:pt x="148" y="0"/>
                      <a:pt x="167" y="4"/>
                      <a:pt x="185" y="13"/>
                    </a:cubicBezTo>
                    <a:cubicBezTo>
                      <a:pt x="202" y="22"/>
                      <a:pt x="217" y="34"/>
                      <a:pt x="2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6" name="Freeform 91"/>
              <p:cNvSpPr>
                <a:spLocks noEditPoints="1"/>
              </p:cNvSpPr>
              <p:nvPr userDrawn="1"/>
            </p:nvSpPr>
            <p:spPr bwMode="auto">
              <a:xfrm>
                <a:off x="-625475" y="-2063751"/>
                <a:ext cx="922338" cy="919163"/>
              </a:xfrm>
              <a:custGeom>
                <a:avLst/>
                <a:gdLst>
                  <a:gd name="T0" fmla="*/ 122 w 246"/>
                  <a:gd name="T1" fmla="*/ 0 h 245"/>
                  <a:gd name="T2" fmla="*/ 210 w 246"/>
                  <a:gd name="T3" fmla="*/ 35 h 245"/>
                  <a:gd name="T4" fmla="*/ 246 w 246"/>
                  <a:gd name="T5" fmla="*/ 122 h 245"/>
                  <a:gd name="T6" fmla="*/ 210 w 246"/>
                  <a:gd name="T7" fmla="*/ 209 h 245"/>
                  <a:gd name="T8" fmla="*/ 123 w 246"/>
                  <a:gd name="T9" fmla="*/ 245 h 245"/>
                  <a:gd name="T10" fmla="*/ 36 w 246"/>
                  <a:gd name="T11" fmla="*/ 209 h 245"/>
                  <a:gd name="T12" fmla="*/ 0 w 246"/>
                  <a:gd name="T13" fmla="*/ 123 h 245"/>
                  <a:gd name="T14" fmla="*/ 17 w 246"/>
                  <a:gd name="T15" fmla="*/ 61 h 245"/>
                  <a:gd name="T16" fmla="*/ 61 w 246"/>
                  <a:gd name="T17" fmla="*/ 16 h 245"/>
                  <a:gd name="T18" fmla="*/ 122 w 246"/>
                  <a:gd name="T19" fmla="*/ 0 h 245"/>
                  <a:gd name="T20" fmla="*/ 123 w 246"/>
                  <a:gd name="T21" fmla="*/ 23 h 245"/>
                  <a:gd name="T22" fmla="*/ 74 w 246"/>
                  <a:gd name="T23" fmla="*/ 36 h 245"/>
                  <a:gd name="T24" fmla="*/ 37 w 246"/>
                  <a:gd name="T25" fmla="*/ 72 h 245"/>
                  <a:gd name="T26" fmla="*/ 24 w 246"/>
                  <a:gd name="T27" fmla="*/ 123 h 245"/>
                  <a:gd name="T28" fmla="*/ 53 w 246"/>
                  <a:gd name="T29" fmla="*/ 193 h 245"/>
                  <a:gd name="T30" fmla="*/ 123 w 246"/>
                  <a:gd name="T31" fmla="*/ 222 h 245"/>
                  <a:gd name="T32" fmla="*/ 173 w 246"/>
                  <a:gd name="T33" fmla="*/ 209 h 245"/>
                  <a:gd name="T34" fmla="*/ 209 w 246"/>
                  <a:gd name="T35" fmla="*/ 173 h 245"/>
                  <a:gd name="T36" fmla="*/ 222 w 246"/>
                  <a:gd name="T37" fmla="*/ 122 h 245"/>
                  <a:gd name="T38" fmla="*/ 209 w 246"/>
                  <a:gd name="T39" fmla="*/ 72 h 245"/>
                  <a:gd name="T40" fmla="*/ 172 w 246"/>
                  <a:gd name="T41" fmla="*/ 36 h 245"/>
                  <a:gd name="T42" fmla="*/ 123 w 246"/>
                  <a:gd name="T43" fmla="*/ 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245">
                    <a:moveTo>
                      <a:pt x="122" y="0"/>
                    </a:moveTo>
                    <a:cubicBezTo>
                      <a:pt x="157" y="0"/>
                      <a:pt x="186" y="12"/>
                      <a:pt x="210" y="35"/>
                    </a:cubicBezTo>
                    <a:cubicBezTo>
                      <a:pt x="234" y="59"/>
                      <a:pt x="246" y="88"/>
                      <a:pt x="246" y="122"/>
                    </a:cubicBezTo>
                    <a:cubicBezTo>
                      <a:pt x="246" y="156"/>
                      <a:pt x="234" y="185"/>
                      <a:pt x="210" y="209"/>
                    </a:cubicBezTo>
                    <a:cubicBezTo>
                      <a:pt x="186" y="233"/>
                      <a:pt x="158" y="245"/>
                      <a:pt x="123" y="245"/>
                    </a:cubicBezTo>
                    <a:cubicBezTo>
                      <a:pt x="89" y="245"/>
                      <a:pt x="60" y="233"/>
                      <a:pt x="36" y="209"/>
                    </a:cubicBezTo>
                    <a:cubicBezTo>
                      <a:pt x="12" y="186"/>
                      <a:pt x="0" y="157"/>
                      <a:pt x="0" y="123"/>
                    </a:cubicBezTo>
                    <a:cubicBezTo>
                      <a:pt x="0" y="101"/>
                      <a:pt x="6" y="80"/>
                      <a:pt x="17" y="61"/>
                    </a:cubicBezTo>
                    <a:cubicBezTo>
                      <a:pt x="27" y="42"/>
                      <a:pt x="42" y="27"/>
                      <a:pt x="61" y="16"/>
                    </a:cubicBezTo>
                    <a:cubicBezTo>
                      <a:pt x="80" y="5"/>
                      <a:pt x="100" y="0"/>
                      <a:pt x="122" y="0"/>
                    </a:cubicBezTo>
                    <a:close/>
                    <a:moveTo>
                      <a:pt x="123" y="23"/>
                    </a:moveTo>
                    <a:cubicBezTo>
                      <a:pt x="105" y="23"/>
                      <a:pt x="89" y="27"/>
                      <a:pt x="74" y="36"/>
                    </a:cubicBezTo>
                    <a:cubicBezTo>
                      <a:pt x="58" y="45"/>
                      <a:pt x="46" y="57"/>
                      <a:pt x="37" y="72"/>
                    </a:cubicBezTo>
                    <a:cubicBezTo>
                      <a:pt x="29" y="88"/>
                      <a:pt x="24" y="105"/>
                      <a:pt x="24" y="123"/>
                    </a:cubicBezTo>
                    <a:cubicBezTo>
                      <a:pt x="24" y="151"/>
                      <a:pt x="34" y="174"/>
                      <a:pt x="53" y="193"/>
                    </a:cubicBezTo>
                    <a:cubicBezTo>
                      <a:pt x="72" y="213"/>
                      <a:pt x="95" y="222"/>
                      <a:pt x="123" y="222"/>
                    </a:cubicBezTo>
                    <a:cubicBezTo>
                      <a:pt x="141" y="222"/>
                      <a:pt x="157" y="218"/>
                      <a:pt x="173" y="209"/>
                    </a:cubicBezTo>
                    <a:cubicBezTo>
                      <a:pt x="188" y="200"/>
                      <a:pt x="200" y="188"/>
                      <a:pt x="209" y="173"/>
                    </a:cubicBezTo>
                    <a:cubicBezTo>
                      <a:pt x="217" y="158"/>
                      <a:pt x="222" y="141"/>
                      <a:pt x="222" y="122"/>
                    </a:cubicBezTo>
                    <a:cubicBezTo>
                      <a:pt x="222" y="104"/>
                      <a:pt x="217" y="87"/>
                      <a:pt x="209" y="72"/>
                    </a:cubicBezTo>
                    <a:cubicBezTo>
                      <a:pt x="200" y="57"/>
                      <a:pt x="188" y="45"/>
                      <a:pt x="172" y="36"/>
                    </a:cubicBezTo>
                    <a:cubicBezTo>
                      <a:pt x="157" y="27"/>
                      <a:pt x="140" y="23"/>
                      <a:pt x="12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7" name="Freeform 92"/>
              <p:cNvSpPr>
                <a:spLocks/>
              </p:cNvSpPr>
              <p:nvPr userDrawn="1"/>
            </p:nvSpPr>
            <p:spPr bwMode="auto">
              <a:xfrm>
                <a:off x="473075" y="-2039938"/>
                <a:ext cx="577850" cy="895350"/>
              </a:xfrm>
              <a:custGeom>
                <a:avLst/>
                <a:gdLst>
                  <a:gd name="T0" fmla="*/ 0 w 154"/>
                  <a:gd name="T1" fmla="*/ 0 h 239"/>
                  <a:gd name="T2" fmla="*/ 24 w 154"/>
                  <a:gd name="T3" fmla="*/ 0 h 239"/>
                  <a:gd name="T4" fmla="*/ 24 w 154"/>
                  <a:gd name="T5" fmla="*/ 141 h 239"/>
                  <a:gd name="T6" fmla="*/ 24 w 154"/>
                  <a:gd name="T7" fmla="*/ 172 h 239"/>
                  <a:gd name="T8" fmla="*/ 33 w 154"/>
                  <a:gd name="T9" fmla="*/ 195 h 239"/>
                  <a:gd name="T10" fmla="*/ 52 w 154"/>
                  <a:gd name="T11" fmla="*/ 210 h 239"/>
                  <a:gd name="T12" fmla="*/ 78 w 154"/>
                  <a:gd name="T13" fmla="*/ 217 h 239"/>
                  <a:gd name="T14" fmla="*/ 101 w 154"/>
                  <a:gd name="T15" fmla="*/ 212 h 239"/>
                  <a:gd name="T16" fmla="*/ 118 w 154"/>
                  <a:gd name="T17" fmla="*/ 198 h 239"/>
                  <a:gd name="T18" fmla="*/ 129 w 154"/>
                  <a:gd name="T19" fmla="*/ 177 h 239"/>
                  <a:gd name="T20" fmla="*/ 131 w 154"/>
                  <a:gd name="T21" fmla="*/ 141 h 239"/>
                  <a:gd name="T22" fmla="*/ 131 w 154"/>
                  <a:gd name="T23" fmla="*/ 0 h 239"/>
                  <a:gd name="T24" fmla="*/ 154 w 154"/>
                  <a:gd name="T25" fmla="*/ 0 h 239"/>
                  <a:gd name="T26" fmla="*/ 154 w 154"/>
                  <a:gd name="T27" fmla="*/ 141 h 239"/>
                  <a:gd name="T28" fmla="*/ 148 w 154"/>
                  <a:gd name="T29" fmla="*/ 191 h 239"/>
                  <a:gd name="T30" fmla="*/ 124 w 154"/>
                  <a:gd name="T31" fmla="*/ 224 h 239"/>
                  <a:gd name="T32" fmla="*/ 80 w 154"/>
                  <a:gd name="T33" fmla="*/ 239 h 239"/>
                  <a:gd name="T34" fmla="*/ 31 w 154"/>
                  <a:gd name="T35" fmla="*/ 225 h 239"/>
                  <a:gd name="T36" fmla="*/ 5 w 154"/>
                  <a:gd name="T37" fmla="*/ 190 h 239"/>
                  <a:gd name="T38" fmla="*/ 0 w 154"/>
                  <a:gd name="T39" fmla="*/ 141 h 239"/>
                  <a:gd name="T40" fmla="*/ 0 w 154"/>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39">
                    <a:moveTo>
                      <a:pt x="0" y="0"/>
                    </a:moveTo>
                    <a:cubicBezTo>
                      <a:pt x="24" y="0"/>
                      <a:pt x="24" y="0"/>
                      <a:pt x="24" y="0"/>
                    </a:cubicBezTo>
                    <a:cubicBezTo>
                      <a:pt x="24" y="141"/>
                      <a:pt x="24" y="141"/>
                      <a:pt x="24" y="141"/>
                    </a:cubicBezTo>
                    <a:cubicBezTo>
                      <a:pt x="24" y="157"/>
                      <a:pt x="24" y="168"/>
                      <a:pt x="24" y="172"/>
                    </a:cubicBezTo>
                    <a:cubicBezTo>
                      <a:pt x="26" y="181"/>
                      <a:pt x="28" y="189"/>
                      <a:pt x="33" y="195"/>
                    </a:cubicBezTo>
                    <a:cubicBezTo>
                      <a:pt x="37" y="201"/>
                      <a:pt x="43" y="206"/>
                      <a:pt x="52" y="210"/>
                    </a:cubicBezTo>
                    <a:cubicBezTo>
                      <a:pt x="61" y="214"/>
                      <a:pt x="70" y="217"/>
                      <a:pt x="78" y="217"/>
                    </a:cubicBezTo>
                    <a:cubicBezTo>
                      <a:pt x="86" y="217"/>
                      <a:pt x="94" y="215"/>
                      <a:pt x="101" y="212"/>
                    </a:cubicBezTo>
                    <a:cubicBezTo>
                      <a:pt x="108" y="208"/>
                      <a:pt x="114" y="204"/>
                      <a:pt x="118" y="198"/>
                    </a:cubicBezTo>
                    <a:cubicBezTo>
                      <a:pt x="123" y="192"/>
                      <a:pt x="127" y="185"/>
                      <a:pt x="129" y="177"/>
                    </a:cubicBezTo>
                    <a:cubicBezTo>
                      <a:pt x="130" y="171"/>
                      <a:pt x="131" y="159"/>
                      <a:pt x="131" y="141"/>
                    </a:cubicBezTo>
                    <a:cubicBezTo>
                      <a:pt x="131" y="0"/>
                      <a:pt x="131" y="0"/>
                      <a:pt x="131" y="0"/>
                    </a:cubicBezTo>
                    <a:cubicBezTo>
                      <a:pt x="154" y="0"/>
                      <a:pt x="154" y="0"/>
                      <a:pt x="154" y="0"/>
                    </a:cubicBezTo>
                    <a:cubicBezTo>
                      <a:pt x="154" y="141"/>
                      <a:pt x="154" y="141"/>
                      <a:pt x="154" y="141"/>
                    </a:cubicBezTo>
                    <a:cubicBezTo>
                      <a:pt x="154" y="161"/>
                      <a:pt x="152" y="178"/>
                      <a:pt x="148" y="191"/>
                    </a:cubicBezTo>
                    <a:cubicBezTo>
                      <a:pt x="144" y="204"/>
                      <a:pt x="136" y="215"/>
                      <a:pt x="124" y="224"/>
                    </a:cubicBezTo>
                    <a:cubicBezTo>
                      <a:pt x="112" y="234"/>
                      <a:pt x="97" y="239"/>
                      <a:pt x="80" y="239"/>
                    </a:cubicBezTo>
                    <a:cubicBezTo>
                      <a:pt x="61" y="239"/>
                      <a:pt x="45" y="234"/>
                      <a:pt x="31" y="225"/>
                    </a:cubicBezTo>
                    <a:cubicBezTo>
                      <a:pt x="18" y="216"/>
                      <a:pt x="9" y="204"/>
                      <a:pt x="5" y="190"/>
                    </a:cubicBezTo>
                    <a:cubicBezTo>
                      <a:pt x="2" y="181"/>
                      <a:pt x="0" y="164"/>
                      <a:pt x="0" y="14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8" name="Freeform 93"/>
              <p:cNvSpPr>
                <a:spLocks/>
              </p:cNvSpPr>
              <p:nvPr userDrawn="1"/>
            </p:nvSpPr>
            <p:spPr bwMode="auto">
              <a:xfrm>
                <a:off x="1268412" y="-2039938"/>
                <a:ext cx="685800" cy="873125"/>
              </a:xfrm>
              <a:custGeom>
                <a:avLst/>
                <a:gdLst>
                  <a:gd name="T0" fmla="*/ 0 w 432"/>
                  <a:gd name="T1" fmla="*/ 550 h 550"/>
                  <a:gd name="T2" fmla="*/ 0 w 432"/>
                  <a:gd name="T3" fmla="*/ 0 h 550"/>
                  <a:gd name="T4" fmla="*/ 11 w 432"/>
                  <a:gd name="T5" fmla="*/ 0 h 550"/>
                  <a:gd name="T6" fmla="*/ 378 w 432"/>
                  <a:gd name="T7" fmla="*/ 420 h 550"/>
                  <a:gd name="T8" fmla="*/ 378 w 432"/>
                  <a:gd name="T9" fmla="*/ 0 h 550"/>
                  <a:gd name="T10" fmla="*/ 432 w 432"/>
                  <a:gd name="T11" fmla="*/ 0 h 550"/>
                  <a:gd name="T12" fmla="*/ 432 w 432"/>
                  <a:gd name="T13" fmla="*/ 550 h 550"/>
                  <a:gd name="T14" fmla="*/ 420 w 432"/>
                  <a:gd name="T15" fmla="*/ 550 h 550"/>
                  <a:gd name="T16" fmla="*/ 56 w 432"/>
                  <a:gd name="T17" fmla="*/ 132 h 550"/>
                  <a:gd name="T18" fmla="*/ 56 w 432"/>
                  <a:gd name="T19" fmla="*/ 550 h 550"/>
                  <a:gd name="T20" fmla="*/ 0 w 432"/>
                  <a:gd name="T21"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550">
                    <a:moveTo>
                      <a:pt x="0" y="550"/>
                    </a:moveTo>
                    <a:lnTo>
                      <a:pt x="0" y="0"/>
                    </a:lnTo>
                    <a:lnTo>
                      <a:pt x="11" y="0"/>
                    </a:lnTo>
                    <a:lnTo>
                      <a:pt x="378" y="420"/>
                    </a:lnTo>
                    <a:lnTo>
                      <a:pt x="378" y="0"/>
                    </a:lnTo>
                    <a:lnTo>
                      <a:pt x="432" y="0"/>
                    </a:lnTo>
                    <a:lnTo>
                      <a:pt x="432" y="550"/>
                    </a:lnTo>
                    <a:lnTo>
                      <a:pt x="420" y="550"/>
                    </a:lnTo>
                    <a:lnTo>
                      <a:pt x="56" y="132"/>
                    </a:lnTo>
                    <a:lnTo>
                      <a:pt x="56" y="550"/>
                    </a:lnTo>
                    <a:lnTo>
                      <a:pt x="0"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099" name="Freeform 94"/>
              <p:cNvSpPr>
                <a:spLocks/>
              </p:cNvSpPr>
              <p:nvPr userDrawn="1"/>
            </p:nvSpPr>
            <p:spPr bwMode="auto">
              <a:xfrm>
                <a:off x="2127250" y="-2063751"/>
                <a:ext cx="854075" cy="919163"/>
              </a:xfrm>
              <a:custGeom>
                <a:avLst/>
                <a:gdLst>
                  <a:gd name="T0" fmla="*/ 228 w 228"/>
                  <a:gd name="T1" fmla="*/ 49 h 245"/>
                  <a:gd name="T2" fmla="*/ 209 w 228"/>
                  <a:gd name="T3" fmla="*/ 63 h 245"/>
                  <a:gd name="T4" fmla="*/ 173 w 228"/>
                  <a:gd name="T5" fmla="*/ 33 h 245"/>
                  <a:gd name="T6" fmla="*/ 126 w 228"/>
                  <a:gd name="T7" fmla="*/ 23 h 245"/>
                  <a:gd name="T8" fmla="*/ 74 w 228"/>
                  <a:gd name="T9" fmla="*/ 36 h 245"/>
                  <a:gd name="T10" fmla="*/ 38 w 228"/>
                  <a:gd name="T11" fmla="*/ 72 h 245"/>
                  <a:gd name="T12" fmla="*/ 24 w 228"/>
                  <a:gd name="T13" fmla="*/ 123 h 245"/>
                  <a:gd name="T14" fmla="*/ 54 w 228"/>
                  <a:gd name="T15" fmla="*/ 194 h 245"/>
                  <a:gd name="T16" fmla="*/ 127 w 228"/>
                  <a:gd name="T17" fmla="*/ 223 h 245"/>
                  <a:gd name="T18" fmla="*/ 209 w 228"/>
                  <a:gd name="T19" fmla="*/ 184 h 245"/>
                  <a:gd name="T20" fmla="*/ 228 w 228"/>
                  <a:gd name="T21" fmla="*/ 198 h 245"/>
                  <a:gd name="T22" fmla="*/ 184 w 228"/>
                  <a:gd name="T23" fmla="*/ 233 h 245"/>
                  <a:gd name="T24" fmla="*/ 126 w 228"/>
                  <a:gd name="T25" fmla="*/ 245 h 245"/>
                  <a:gd name="T26" fmla="*/ 30 w 228"/>
                  <a:gd name="T27" fmla="*/ 204 h 245"/>
                  <a:gd name="T28" fmla="*/ 0 w 228"/>
                  <a:gd name="T29" fmla="*/ 121 h 245"/>
                  <a:gd name="T30" fmla="*/ 36 w 228"/>
                  <a:gd name="T31" fmla="*/ 35 h 245"/>
                  <a:gd name="T32" fmla="*/ 126 w 228"/>
                  <a:gd name="T33" fmla="*/ 0 h 245"/>
                  <a:gd name="T34" fmla="*/ 185 w 228"/>
                  <a:gd name="T35" fmla="*/ 13 h 245"/>
                  <a:gd name="T36" fmla="*/ 228 w 228"/>
                  <a:gd name="T37" fmla="*/ 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45">
                    <a:moveTo>
                      <a:pt x="228" y="49"/>
                    </a:moveTo>
                    <a:cubicBezTo>
                      <a:pt x="209" y="63"/>
                      <a:pt x="209" y="63"/>
                      <a:pt x="209" y="63"/>
                    </a:cubicBezTo>
                    <a:cubicBezTo>
                      <a:pt x="199" y="50"/>
                      <a:pt x="187" y="40"/>
                      <a:pt x="173" y="33"/>
                    </a:cubicBezTo>
                    <a:cubicBezTo>
                      <a:pt x="159" y="26"/>
                      <a:pt x="143" y="23"/>
                      <a:pt x="126" y="23"/>
                    </a:cubicBezTo>
                    <a:cubicBezTo>
                      <a:pt x="107" y="23"/>
                      <a:pt x="90" y="27"/>
                      <a:pt x="74" y="36"/>
                    </a:cubicBezTo>
                    <a:cubicBezTo>
                      <a:pt x="59" y="45"/>
                      <a:pt x="46" y="57"/>
                      <a:pt x="38" y="72"/>
                    </a:cubicBezTo>
                    <a:cubicBezTo>
                      <a:pt x="29" y="87"/>
                      <a:pt x="24" y="104"/>
                      <a:pt x="24" y="123"/>
                    </a:cubicBezTo>
                    <a:cubicBezTo>
                      <a:pt x="24" y="152"/>
                      <a:pt x="34" y="175"/>
                      <a:pt x="54" y="194"/>
                    </a:cubicBezTo>
                    <a:cubicBezTo>
                      <a:pt x="73" y="213"/>
                      <a:pt x="98" y="223"/>
                      <a:pt x="127" y="223"/>
                    </a:cubicBezTo>
                    <a:cubicBezTo>
                      <a:pt x="160" y="223"/>
                      <a:pt x="187" y="210"/>
                      <a:pt x="209" y="184"/>
                    </a:cubicBezTo>
                    <a:cubicBezTo>
                      <a:pt x="228" y="198"/>
                      <a:pt x="228" y="198"/>
                      <a:pt x="228" y="198"/>
                    </a:cubicBezTo>
                    <a:cubicBezTo>
                      <a:pt x="216" y="213"/>
                      <a:pt x="202" y="225"/>
                      <a:pt x="184" y="233"/>
                    </a:cubicBezTo>
                    <a:cubicBezTo>
                      <a:pt x="167" y="241"/>
                      <a:pt x="147" y="245"/>
                      <a:pt x="126" y="245"/>
                    </a:cubicBezTo>
                    <a:cubicBezTo>
                      <a:pt x="85" y="245"/>
                      <a:pt x="53" y="231"/>
                      <a:pt x="30" y="204"/>
                    </a:cubicBezTo>
                    <a:cubicBezTo>
                      <a:pt x="10" y="181"/>
                      <a:pt x="0" y="153"/>
                      <a:pt x="0" y="121"/>
                    </a:cubicBezTo>
                    <a:cubicBezTo>
                      <a:pt x="0" y="87"/>
                      <a:pt x="12" y="58"/>
                      <a:pt x="36" y="35"/>
                    </a:cubicBezTo>
                    <a:cubicBezTo>
                      <a:pt x="60" y="12"/>
                      <a:pt x="90" y="0"/>
                      <a:pt x="126" y="0"/>
                    </a:cubicBezTo>
                    <a:cubicBezTo>
                      <a:pt x="147" y="0"/>
                      <a:pt x="167" y="4"/>
                      <a:pt x="185" y="13"/>
                    </a:cubicBezTo>
                    <a:cubicBezTo>
                      <a:pt x="202" y="22"/>
                      <a:pt x="216" y="34"/>
                      <a:pt x="2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0" name="Rectangle 95"/>
              <p:cNvSpPr>
                <a:spLocks noChangeArrowheads="1"/>
              </p:cNvSpPr>
              <p:nvPr userDrawn="1"/>
            </p:nvSpPr>
            <p:spPr bwMode="auto">
              <a:xfrm>
                <a:off x="3143250" y="-2039938"/>
                <a:ext cx="85725" cy="873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1" name="Freeform 96"/>
              <p:cNvSpPr>
                <a:spLocks/>
              </p:cNvSpPr>
              <p:nvPr userDrawn="1"/>
            </p:nvSpPr>
            <p:spPr bwMode="auto">
              <a:xfrm>
                <a:off x="3432175" y="-2039938"/>
                <a:ext cx="423863" cy="873125"/>
              </a:xfrm>
              <a:custGeom>
                <a:avLst/>
                <a:gdLst>
                  <a:gd name="T0" fmla="*/ 0 w 267"/>
                  <a:gd name="T1" fmla="*/ 0 h 550"/>
                  <a:gd name="T2" fmla="*/ 54 w 267"/>
                  <a:gd name="T3" fmla="*/ 0 h 550"/>
                  <a:gd name="T4" fmla="*/ 54 w 267"/>
                  <a:gd name="T5" fmla="*/ 496 h 550"/>
                  <a:gd name="T6" fmla="*/ 267 w 267"/>
                  <a:gd name="T7" fmla="*/ 496 h 550"/>
                  <a:gd name="T8" fmla="*/ 267 w 267"/>
                  <a:gd name="T9" fmla="*/ 550 h 550"/>
                  <a:gd name="T10" fmla="*/ 0 w 267"/>
                  <a:gd name="T11" fmla="*/ 550 h 550"/>
                  <a:gd name="T12" fmla="*/ 0 w 267"/>
                  <a:gd name="T13" fmla="*/ 0 h 550"/>
                </a:gdLst>
                <a:ahLst/>
                <a:cxnLst>
                  <a:cxn ang="0">
                    <a:pos x="T0" y="T1"/>
                  </a:cxn>
                  <a:cxn ang="0">
                    <a:pos x="T2" y="T3"/>
                  </a:cxn>
                  <a:cxn ang="0">
                    <a:pos x="T4" y="T5"/>
                  </a:cxn>
                  <a:cxn ang="0">
                    <a:pos x="T6" y="T7"/>
                  </a:cxn>
                  <a:cxn ang="0">
                    <a:pos x="T8" y="T9"/>
                  </a:cxn>
                  <a:cxn ang="0">
                    <a:pos x="T10" y="T11"/>
                  </a:cxn>
                  <a:cxn ang="0">
                    <a:pos x="T12" y="T13"/>
                  </a:cxn>
                </a:cxnLst>
                <a:rect l="0" t="0" r="r" b="b"/>
                <a:pathLst>
                  <a:path w="267" h="550">
                    <a:moveTo>
                      <a:pt x="0" y="0"/>
                    </a:moveTo>
                    <a:lnTo>
                      <a:pt x="54" y="0"/>
                    </a:lnTo>
                    <a:lnTo>
                      <a:pt x="54" y="496"/>
                    </a:lnTo>
                    <a:lnTo>
                      <a:pt x="267" y="496"/>
                    </a:lnTo>
                    <a:lnTo>
                      <a:pt x="267" y="550"/>
                    </a:lnTo>
                    <a:lnTo>
                      <a:pt x="0" y="5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2" name="Freeform 97"/>
              <p:cNvSpPr>
                <a:spLocks noEditPoints="1"/>
              </p:cNvSpPr>
              <p:nvPr userDrawn="1"/>
            </p:nvSpPr>
            <p:spPr bwMode="auto">
              <a:xfrm>
                <a:off x="-7116763" y="-593726"/>
                <a:ext cx="506413" cy="506413"/>
              </a:xfrm>
              <a:custGeom>
                <a:avLst/>
                <a:gdLst>
                  <a:gd name="T0" fmla="*/ 66 w 135"/>
                  <a:gd name="T1" fmla="*/ 0 h 135"/>
                  <a:gd name="T2" fmla="*/ 115 w 135"/>
                  <a:gd name="T3" fmla="*/ 20 h 135"/>
                  <a:gd name="T4" fmla="*/ 135 w 135"/>
                  <a:gd name="T5" fmla="*/ 67 h 135"/>
                  <a:gd name="T6" fmla="*/ 115 w 135"/>
                  <a:gd name="T7" fmla="*/ 115 h 135"/>
                  <a:gd name="T8" fmla="*/ 67 w 135"/>
                  <a:gd name="T9" fmla="*/ 135 h 135"/>
                  <a:gd name="T10" fmla="*/ 19 w 135"/>
                  <a:gd name="T11" fmla="*/ 115 h 135"/>
                  <a:gd name="T12" fmla="*/ 0 w 135"/>
                  <a:gd name="T13" fmla="*/ 68 h 135"/>
                  <a:gd name="T14" fmla="*/ 8 w 135"/>
                  <a:gd name="T15" fmla="*/ 34 h 135"/>
                  <a:gd name="T16" fmla="*/ 33 w 135"/>
                  <a:gd name="T17" fmla="*/ 9 h 135"/>
                  <a:gd name="T18" fmla="*/ 66 w 135"/>
                  <a:gd name="T19" fmla="*/ 0 h 135"/>
                  <a:gd name="T20" fmla="*/ 67 w 135"/>
                  <a:gd name="T21" fmla="*/ 13 h 135"/>
                  <a:gd name="T22" fmla="*/ 40 w 135"/>
                  <a:gd name="T23" fmla="*/ 20 h 135"/>
                  <a:gd name="T24" fmla="*/ 20 w 135"/>
                  <a:gd name="T25" fmla="*/ 40 h 135"/>
                  <a:gd name="T26" fmla="*/ 13 w 135"/>
                  <a:gd name="T27" fmla="*/ 68 h 135"/>
                  <a:gd name="T28" fmla="*/ 29 w 135"/>
                  <a:gd name="T29" fmla="*/ 107 h 135"/>
                  <a:gd name="T30" fmla="*/ 67 w 135"/>
                  <a:gd name="T31" fmla="*/ 122 h 135"/>
                  <a:gd name="T32" fmla="*/ 94 w 135"/>
                  <a:gd name="T33" fmla="*/ 115 h 135"/>
                  <a:gd name="T34" fmla="*/ 114 w 135"/>
                  <a:gd name="T35" fmla="*/ 95 h 135"/>
                  <a:gd name="T36" fmla="*/ 121 w 135"/>
                  <a:gd name="T37" fmla="*/ 67 h 135"/>
                  <a:gd name="T38" fmla="*/ 114 w 135"/>
                  <a:gd name="T39" fmla="*/ 40 h 135"/>
                  <a:gd name="T40" fmla="*/ 94 w 135"/>
                  <a:gd name="T41" fmla="*/ 20 h 135"/>
                  <a:gd name="T42" fmla="*/ 67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6" y="0"/>
                    </a:moveTo>
                    <a:cubicBezTo>
                      <a:pt x="86" y="0"/>
                      <a:pt x="102" y="7"/>
                      <a:pt x="115" y="20"/>
                    </a:cubicBezTo>
                    <a:cubicBezTo>
                      <a:pt x="128" y="33"/>
                      <a:pt x="135" y="49"/>
                      <a:pt x="135" y="67"/>
                    </a:cubicBezTo>
                    <a:cubicBezTo>
                      <a:pt x="135" y="86"/>
                      <a:pt x="128" y="102"/>
                      <a:pt x="115" y="115"/>
                    </a:cubicBezTo>
                    <a:cubicBezTo>
                      <a:pt x="102" y="128"/>
                      <a:pt x="86" y="135"/>
                      <a:pt x="67" y="135"/>
                    </a:cubicBezTo>
                    <a:cubicBezTo>
                      <a:pt x="48" y="135"/>
                      <a:pt x="32" y="128"/>
                      <a:pt x="19" y="115"/>
                    </a:cubicBezTo>
                    <a:cubicBezTo>
                      <a:pt x="6" y="102"/>
                      <a:pt x="0" y="87"/>
                      <a:pt x="0" y="68"/>
                    </a:cubicBezTo>
                    <a:cubicBezTo>
                      <a:pt x="0" y="56"/>
                      <a:pt x="3" y="44"/>
                      <a:pt x="8" y="34"/>
                    </a:cubicBezTo>
                    <a:cubicBezTo>
                      <a:pt x="14" y="23"/>
                      <a:pt x="23" y="15"/>
                      <a:pt x="33" y="9"/>
                    </a:cubicBezTo>
                    <a:cubicBezTo>
                      <a:pt x="43" y="3"/>
                      <a:pt x="54" y="0"/>
                      <a:pt x="66" y="0"/>
                    </a:cubicBezTo>
                    <a:close/>
                    <a:moveTo>
                      <a:pt x="67" y="13"/>
                    </a:moveTo>
                    <a:cubicBezTo>
                      <a:pt x="57" y="13"/>
                      <a:pt x="48" y="15"/>
                      <a:pt x="40" y="20"/>
                    </a:cubicBezTo>
                    <a:cubicBezTo>
                      <a:pt x="31" y="25"/>
                      <a:pt x="25" y="32"/>
                      <a:pt x="20" y="40"/>
                    </a:cubicBezTo>
                    <a:cubicBezTo>
                      <a:pt x="15" y="48"/>
                      <a:pt x="13" y="58"/>
                      <a:pt x="13" y="68"/>
                    </a:cubicBezTo>
                    <a:cubicBezTo>
                      <a:pt x="13" y="83"/>
                      <a:pt x="18" y="96"/>
                      <a:pt x="29" y="107"/>
                    </a:cubicBezTo>
                    <a:cubicBezTo>
                      <a:pt x="39" y="117"/>
                      <a:pt x="52" y="122"/>
                      <a:pt x="67" y="122"/>
                    </a:cubicBezTo>
                    <a:cubicBezTo>
                      <a:pt x="77" y="122"/>
                      <a:pt x="86" y="120"/>
                      <a:pt x="94" y="115"/>
                    </a:cubicBezTo>
                    <a:cubicBezTo>
                      <a:pt x="103" y="110"/>
                      <a:pt x="109" y="104"/>
                      <a:pt x="114" y="95"/>
                    </a:cubicBezTo>
                    <a:cubicBezTo>
                      <a:pt x="119" y="87"/>
                      <a:pt x="121" y="78"/>
                      <a:pt x="121" y="67"/>
                    </a:cubicBezTo>
                    <a:cubicBezTo>
                      <a:pt x="121" y="57"/>
                      <a:pt x="119" y="48"/>
                      <a:pt x="114" y="40"/>
                    </a:cubicBezTo>
                    <a:cubicBezTo>
                      <a:pt x="109" y="32"/>
                      <a:pt x="103" y="25"/>
                      <a:pt x="94" y="20"/>
                    </a:cubicBezTo>
                    <a:cubicBezTo>
                      <a:pt x="86" y="15"/>
                      <a:pt x="76" y="13"/>
                      <a:pt x="6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3" name="Freeform 98"/>
              <p:cNvSpPr>
                <a:spLocks/>
              </p:cNvSpPr>
              <p:nvPr userDrawn="1"/>
            </p:nvSpPr>
            <p:spPr bwMode="auto">
              <a:xfrm>
                <a:off x="-6516688" y="-581026"/>
                <a:ext cx="239713" cy="482600"/>
              </a:xfrm>
              <a:custGeom>
                <a:avLst/>
                <a:gdLst>
                  <a:gd name="T0" fmla="*/ 0 w 151"/>
                  <a:gd name="T1" fmla="*/ 0 h 304"/>
                  <a:gd name="T2" fmla="*/ 151 w 151"/>
                  <a:gd name="T3" fmla="*/ 0 h 304"/>
                  <a:gd name="T4" fmla="*/ 151 w 151"/>
                  <a:gd name="T5" fmla="*/ 30 h 304"/>
                  <a:gd name="T6" fmla="*/ 30 w 151"/>
                  <a:gd name="T7" fmla="*/ 30 h 304"/>
                  <a:gd name="T8" fmla="*/ 30 w 151"/>
                  <a:gd name="T9" fmla="*/ 125 h 304"/>
                  <a:gd name="T10" fmla="*/ 151 w 151"/>
                  <a:gd name="T11" fmla="*/ 125 h 304"/>
                  <a:gd name="T12" fmla="*/ 151 w 151"/>
                  <a:gd name="T13" fmla="*/ 155 h 304"/>
                  <a:gd name="T14" fmla="*/ 30 w 151"/>
                  <a:gd name="T15" fmla="*/ 155 h 304"/>
                  <a:gd name="T16" fmla="*/ 30 w 151"/>
                  <a:gd name="T17" fmla="*/ 304 h 304"/>
                  <a:gd name="T18" fmla="*/ 0 w 151"/>
                  <a:gd name="T19" fmla="*/ 304 h 304"/>
                  <a:gd name="T20" fmla="*/ 0 w 151"/>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304">
                    <a:moveTo>
                      <a:pt x="0" y="0"/>
                    </a:moveTo>
                    <a:lnTo>
                      <a:pt x="151" y="0"/>
                    </a:lnTo>
                    <a:lnTo>
                      <a:pt x="151" y="30"/>
                    </a:lnTo>
                    <a:lnTo>
                      <a:pt x="30" y="30"/>
                    </a:lnTo>
                    <a:lnTo>
                      <a:pt x="30" y="125"/>
                    </a:lnTo>
                    <a:lnTo>
                      <a:pt x="151" y="125"/>
                    </a:lnTo>
                    <a:lnTo>
                      <a:pt x="151" y="155"/>
                    </a:lnTo>
                    <a:lnTo>
                      <a:pt x="30" y="155"/>
                    </a:lnTo>
                    <a:lnTo>
                      <a:pt x="30"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4" name="Freeform 99"/>
              <p:cNvSpPr>
                <a:spLocks/>
              </p:cNvSpPr>
              <p:nvPr userDrawn="1"/>
            </p:nvSpPr>
            <p:spPr bwMode="auto">
              <a:xfrm>
                <a:off x="-6029325" y="-593726"/>
                <a:ext cx="468313" cy="506413"/>
              </a:xfrm>
              <a:custGeom>
                <a:avLst/>
                <a:gdLst>
                  <a:gd name="T0" fmla="*/ 125 w 125"/>
                  <a:gd name="T1" fmla="*/ 27 h 135"/>
                  <a:gd name="T2" fmla="*/ 115 w 125"/>
                  <a:gd name="T3" fmla="*/ 35 h 135"/>
                  <a:gd name="T4" fmla="*/ 95 w 125"/>
                  <a:gd name="T5" fmla="*/ 18 h 135"/>
                  <a:gd name="T6" fmla="*/ 69 w 125"/>
                  <a:gd name="T7" fmla="*/ 13 h 135"/>
                  <a:gd name="T8" fmla="*/ 41 w 125"/>
                  <a:gd name="T9" fmla="*/ 20 h 135"/>
                  <a:gd name="T10" fmla="*/ 21 w 125"/>
                  <a:gd name="T11" fmla="*/ 40 h 135"/>
                  <a:gd name="T12" fmla="*/ 14 w 125"/>
                  <a:gd name="T13" fmla="*/ 68 h 135"/>
                  <a:gd name="T14" fmla="*/ 30 w 125"/>
                  <a:gd name="T15" fmla="*/ 107 h 135"/>
                  <a:gd name="T16" fmla="*/ 70 w 125"/>
                  <a:gd name="T17" fmla="*/ 123 h 135"/>
                  <a:gd name="T18" fmla="*/ 115 w 125"/>
                  <a:gd name="T19" fmla="*/ 102 h 135"/>
                  <a:gd name="T20" fmla="*/ 125 w 125"/>
                  <a:gd name="T21" fmla="*/ 109 h 135"/>
                  <a:gd name="T22" fmla="*/ 101 w 125"/>
                  <a:gd name="T23" fmla="*/ 128 h 135"/>
                  <a:gd name="T24" fmla="*/ 69 w 125"/>
                  <a:gd name="T25" fmla="*/ 135 h 135"/>
                  <a:gd name="T26" fmla="*/ 16 w 125"/>
                  <a:gd name="T27" fmla="*/ 112 h 135"/>
                  <a:gd name="T28" fmla="*/ 0 w 125"/>
                  <a:gd name="T29" fmla="*/ 67 h 135"/>
                  <a:gd name="T30" fmla="*/ 20 w 125"/>
                  <a:gd name="T31" fmla="*/ 19 h 135"/>
                  <a:gd name="T32" fmla="*/ 69 w 125"/>
                  <a:gd name="T33" fmla="*/ 0 h 135"/>
                  <a:gd name="T34" fmla="*/ 102 w 125"/>
                  <a:gd name="T35" fmla="*/ 7 h 135"/>
                  <a:gd name="T36" fmla="*/ 125 w 125"/>
                  <a:gd name="T37" fmla="*/ 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35">
                    <a:moveTo>
                      <a:pt x="125" y="27"/>
                    </a:moveTo>
                    <a:cubicBezTo>
                      <a:pt x="115" y="35"/>
                      <a:pt x="115" y="35"/>
                      <a:pt x="115" y="35"/>
                    </a:cubicBezTo>
                    <a:cubicBezTo>
                      <a:pt x="110" y="28"/>
                      <a:pt x="103" y="22"/>
                      <a:pt x="95" y="18"/>
                    </a:cubicBezTo>
                    <a:cubicBezTo>
                      <a:pt x="87" y="15"/>
                      <a:pt x="79" y="13"/>
                      <a:pt x="69" y="13"/>
                    </a:cubicBezTo>
                    <a:cubicBezTo>
                      <a:pt x="59" y="13"/>
                      <a:pt x="50" y="15"/>
                      <a:pt x="41" y="20"/>
                    </a:cubicBezTo>
                    <a:cubicBezTo>
                      <a:pt x="32" y="25"/>
                      <a:pt x="26" y="32"/>
                      <a:pt x="21" y="40"/>
                    </a:cubicBezTo>
                    <a:cubicBezTo>
                      <a:pt x="16" y="48"/>
                      <a:pt x="14" y="58"/>
                      <a:pt x="14" y="68"/>
                    </a:cubicBezTo>
                    <a:cubicBezTo>
                      <a:pt x="14" y="83"/>
                      <a:pt x="19" y="97"/>
                      <a:pt x="30" y="107"/>
                    </a:cubicBezTo>
                    <a:cubicBezTo>
                      <a:pt x="40" y="117"/>
                      <a:pt x="54" y="123"/>
                      <a:pt x="70" y="123"/>
                    </a:cubicBezTo>
                    <a:cubicBezTo>
                      <a:pt x="88" y="123"/>
                      <a:pt x="103" y="116"/>
                      <a:pt x="115" y="102"/>
                    </a:cubicBezTo>
                    <a:cubicBezTo>
                      <a:pt x="125" y="109"/>
                      <a:pt x="125" y="109"/>
                      <a:pt x="125" y="109"/>
                    </a:cubicBezTo>
                    <a:cubicBezTo>
                      <a:pt x="119" y="117"/>
                      <a:pt x="111" y="124"/>
                      <a:pt x="101" y="128"/>
                    </a:cubicBezTo>
                    <a:cubicBezTo>
                      <a:pt x="92" y="133"/>
                      <a:pt x="81" y="135"/>
                      <a:pt x="69" y="135"/>
                    </a:cubicBezTo>
                    <a:cubicBezTo>
                      <a:pt x="47" y="135"/>
                      <a:pt x="29" y="127"/>
                      <a:pt x="16" y="112"/>
                    </a:cubicBezTo>
                    <a:cubicBezTo>
                      <a:pt x="6" y="100"/>
                      <a:pt x="0" y="85"/>
                      <a:pt x="0" y="67"/>
                    </a:cubicBezTo>
                    <a:cubicBezTo>
                      <a:pt x="0" y="48"/>
                      <a:pt x="7" y="32"/>
                      <a:pt x="20" y="19"/>
                    </a:cubicBezTo>
                    <a:cubicBezTo>
                      <a:pt x="33" y="7"/>
                      <a:pt x="50" y="0"/>
                      <a:pt x="69" y="0"/>
                    </a:cubicBezTo>
                    <a:cubicBezTo>
                      <a:pt x="81" y="0"/>
                      <a:pt x="92" y="3"/>
                      <a:pt x="102" y="7"/>
                    </a:cubicBezTo>
                    <a:cubicBezTo>
                      <a:pt x="111" y="12"/>
                      <a:pt x="119" y="19"/>
                      <a:pt x="12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5" name="Freeform 100"/>
              <p:cNvSpPr>
                <a:spLocks noEditPoints="1"/>
              </p:cNvSpPr>
              <p:nvPr userDrawn="1"/>
            </p:nvSpPr>
            <p:spPr bwMode="auto">
              <a:xfrm>
                <a:off x="-5486400" y="-593726"/>
                <a:ext cx="506413" cy="506413"/>
              </a:xfrm>
              <a:custGeom>
                <a:avLst/>
                <a:gdLst>
                  <a:gd name="T0" fmla="*/ 67 w 135"/>
                  <a:gd name="T1" fmla="*/ 0 h 135"/>
                  <a:gd name="T2" fmla="*/ 116 w 135"/>
                  <a:gd name="T3" fmla="*/ 20 h 135"/>
                  <a:gd name="T4" fmla="*/ 135 w 135"/>
                  <a:gd name="T5" fmla="*/ 67 h 135"/>
                  <a:gd name="T6" fmla="*/ 116 w 135"/>
                  <a:gd name="T7" fmla="*/ 115 h 135"/>
                  <a:gd name="T8" fmla="*/ 68 w 135"/>
                  <a:gd name="T9" fmla="*/ 135 h 135"/>
                  <a:gd name="T10" fmla="*/ 20 w 135"/>
                  <a:gd name="T11" fmla="*/ 115 h 135"/>
                  <a:gd name="T12" fmla="*/ 0 w 135"/>
                  <a:gd name="T13" fmla="*/ 68 h 135"/>
                  <a:gd name="T14" fmla="*/ 9 w 135"/>
                  <a:gd name="T15" fmla="*/ 34 h 135"/>
                  <a:gd name="T16" fmla="*/ 34 w 135"/>
                  <a:gd name="T17" fmla="*/ 9 h 135"/>
                  <a:gd name="T18" fmla="*/ 67 w 135"/>
                  <a:gd name="T19" fmla="*/ 0 h 135"/>
                  <a:gd name="T20" fmla="*/ 68 w 135"/>
                  <a:gd name="T21" fmla="*/ 13 h 135"/>
                  <a:gd name="T22" fmla="*/ 41 w 135"/>
                  <a:gd name="T23" fmla="*/ 20 h 135"/>
                  <a:gd name="T24" fmla="*/ 21 w 135"/>
                  <a:gd name="T25" fmla="*/ 40 h 135"/>
                  <a:gd name="T26" fmla="*/ 14 w 135"/>
                  <a:gd name="T27" fmla="*/ 68 h 135"/>
                  <a:gd name="T28" fmla="*/ 29 w 135"/>
                  <a:gd name="T29" fmla="*/ 107 h 135"/>
                  <a:gd name="T30" fmla="*/ 68 w 135"/>
                  <a:gd name="T31" fmla="*/ 122 h 135"/>
                  <a:gd name="T32" fmla="*/ 95 w 135"/>
                  <a:gd name="T33" fmla="*/ 115 h 135"/>
                  <a:gd name="T34" fmla="*/ 115 w 135"/>
                  <a:gd name="T35" fmla="*/ 95 h 135"/>
                  <a:gd name="T36" fmla="*/ 122 w 135"/>
                  <a:gd name="T37" fmla="*/ 67 h 135"/>
                  <a:gd name="T38" fmla="*/ 115 w 135"/>
                  <a:gd name="T39" fmla="*/ 40 h 135"/>
                  <a:gd name="T40" fmla="*/ 95 w 135"/>
                  <a:gd name="T41" fmla="*/ 20 h 135"/>
                  <a:gd name="T42" fmla="*/ 68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7" y="0"/>
                    </a:moveTo>
                    <a:cubicBezTo>
                      <a:pt x="86" y="0"/>
                      <a:pt x="103" y="7"/>
                      <a:pt x="116" y="20"/>
                    </a:cubicBezTo>
                    <a:cubicBezTo>
                      <a:pt x="129" y="33"/>
                      <a:pt x="135" y="49"/>
                      <a:pt x="135" y="67"/>
                    </a:cubicBezTo>
                    <a:cubicBezTo>
                      <a:pt x="135" y="86"/>
                      <a:pt x="129" y="102"/>
                      <a:pt x="116" y="115"/>
                    </a:cubicBezTo>
                    <a:cubicBezTo>
                      <a:pt x="103" y="128"/>
                      <a:pt x="87" y="135"/>
                      <a:pt x="68" y="135"/>
                    </a:cubicBezTo>
                    <a:cubicBezTo>
                      <a:pt x="49" y="135"/>
                      <a:pt x="33" y="128"/>
                      <a:pt x="20" y="115"/>
                    </a:cubicBezTo>
                    <a:cubicBezTo>
                      <a:pt x="7" y="102"/>
                      <a:pt x="0" y="87"/>
                      <a:pt x="0" y="68"/>
                    </a:cubicBezTo>
                    <a:cubicBezTo>
                      <a:pt x="0" y="56"/>
                      <a:pt x="3" y="44"/>
                      <a:pt x="9" y="34"/>
                    </a:cubicBezTo>
                    <a:cubicBezTo>
                      <a:pt x="15" y="23"/>
                      <a:pt x="23" y="15"/>
                      <a:pt x="34" y="9"/>
                    </a:cubicBezTo>
                    <a:cubicBezTo>
                      <a:pt x="44" y="3"/>
                      <a:pt x="55" y="0"/>
                      <a:pt x="67" y="0"/>
                    </a:cubicBezTo>
                    <a:close/>
                    <a:moveTo>
                      <a:pt x="68" y="13"/>
                    </a:moveTo>
                    <a:cubicBezTo>
                      <a:pt x="58" y="13"/>
                      <a:pt x="49" y="15"/>
                      <a:pt x="41" y="20"/>
                    </a:cubicBezTo>
                    <a:cubicBezTo>
                      <a:pt x="32" y="25"/>
                      <a:pt x="26" y="32"/>
                      <a:pt x="21" y="40"/>
                    </a:cubicBezTo>
                    <a:cubicBezTo>
                      <a:pt x="16" y="48"/>
                      <a:pt x="14" y="58"/>
                      <a:pt x="14" y="68"/>
                    </a:cubicBezTo>
                    <a:cubicBezTo>
                      <a:pt x="14" y="83"/>
                      <a:pt x="19" y="96"/>
                      <a:pt x="29" y="107"/>
                    </a:cubicBezTo>
                    <a:cubicBezTo>
                      <a:pt x="40" y="117"/>
                      <a:pt x="53" y="122"/>
                      <a:pt x="68" y="122"/>
                    </a:cubicBezTo>
                    <a:cubicBezTo>
                      <a:pt x="78" y="122"/>
                      <a:pt x="87" y="120"/>
                      <a:pt x="95" y="115"/>
                    </a:cubicBezTo>
                    <a:cubicBezTo>
                      <a:pt x="104" y="110"/>
                      <a:pt x="110" y="104"/>
                      <a:pt x="115" y="95"/>
                    </a:cubicBezTo>
                    <a:cubicBezTo>
                      <a:pt x="120" y="87"/>
                      <a:pt x="122" y="78"/>
                      <a:pt x="122" y="67"/>
                    </a:cubicBezTo>
                    <a:cubicBezTo>
                      <a:pt x="122" y="57"/>
                      <a:pt x="120" y="48"/>
                      <a:pt x="115" y="40"/>
                    </a:cubicBezTo>
                    <a:cubicBezTo>
                      <a:pt x="110" y="32"/>
                      <a:pt x="104" y="25"/>
                      <a:pt x="95" y="20"/>
                    </a:cubicBezTo>
                    <a:cubicBezTo>
                      <a:pt x="86" y="15"/>
                      <a:pt x="77" y="13"/>
                      <a:pt x="6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6" name="Rectangle 101"/>
              <p:cNvSpPr>
                <a:spLocks noChangeArrowheads="1"/>
              </p:cNvSpPr>
              <p:nvPr userDrawn="1"/>
            </p:nvSpPr>
            <p:spPr bwMode="auto">
              <a:xfrm>
                <a:off x="-4919663" y="-3000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7" name="Freeform 102"/>
              <p:cNvSpPr>
                <a:spLocks noEditPoints="1"/>
              </p:cNvSpPr>
              <p:nvPr userDrawn="1"/>
            </p:nvSpPr>
            <p:spPr bwMode="auto">
              <a:xfrm>
                <a:off x="-4679950" y="-593726"/>
                <a:ext cx="506413" cy="506413"/>
              </a:xfrm>
              <a:custGeom>
                <a:avLst/>
                <a:gdLst>
                  <a:gd name="T0" fmla="*/ 66 w 135"/>
                  <a:gd name="T1" fmla="*/ 0 h 135"/>
                  <a:gd name="T2" fmla="*/ 115 w 135"/>
                  <a:gd name="T3" fmla="*/ 20 h 135"/>
                  <a:gd name="T4" fmla="*/ 135 w 135"/>
                  <a:gd name="T5" fmla="*/ 67 h 135"/>
                  <a:gd name="T6" fmla="*/ 115 w 135"/>
                  <a:gd name="T7" fmla="*/ 115 h 135"/>
                  <a:gd name="T8" fmla="*/ 67 w 135"/>
                  <a:gd name="T9" fmla="*/ 135 h 135"/>
                  <a:gd name="T10" fmla="*/ 19 w 135"/>
                  <a:gd name="T11" fmla="*/ 115 h 135"/>
                  <a:gd name="T12" fmla="*/ 0 w 135"/>
                  <a:gd name="T13" fmla="*/ 68 h 135"/>
                  <a:gd name="T14" fmla="*/ 9 w 135"/>
                  <a:gd name="T15" fmla="*/ 34 h 135"/>
                  <a:gd name="T16" fmla="*/ 33 w 135"/>
                  <a:gd name="T17" fmla="*/ 9 h 135"/>
                  <a:gd name="T18" fmla="*/ 66 w 135"/>
                  <a:gd name="T19" fmla="*/ 0 h 135"/>
                  <a:gd name="T20" fmla="*/ 67 w 135"/>
                  <a:gd name="T21" fmla="*/ 13 h 135"/>
                  <a:gd name="T22" fmla="*/ 40 w 135"/>
                  <a:gd name="T23" fmla="*/ 20 h 135"/>
                  <a:gd name="T24" fmla="*/ 20 w 135"/>
                  <a:gd name="T25" fmla="*/ 40 h 135"/>
                  <a:gd name="T26" fmla="*/ 13 w 135"/>
                  <a:gd name="T27" fmla="*/ 68 h 135"/>
                  <a:gd name="T28" fmla="*/ 29 w 135"/>
                  <a:gd name="T29" fmla="*/ 107 h 135"/>
                  <a:gd name="T30" fmla="*/ 67 w 135"/>
                  <a:gd name="T31" fmla="*/ 122 h 135"/>
                  <a:gd name="T32" fmla="*/ 95 w 135"/>
                  <a:gd name="T33" fmla="*/ 115 h 135"/>
                  <a:gd name="T34" fmla="*/ 114 w 135"/>
                  <a:gd name="T35" fmla="*/ 95 h 135"/>
                  <a:gd name="T36" fmla="*/ 121 w 135"/>
                  <a:gd name="T37" fmla="*/ 67 h 135"/>
                  <a:gd name="T38" fmla="*/ 114 w 135"/>
                  <a:gd name="T39" fmla="*/ 40 h 135"/>
                  <a:gd name="T40" fmla="*/ 94 w 135"/>
                  <a:gd name="T41" fmla="*/ 20 h 135"/>
                  <a:gd name="T42" fmla="*/ 67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6" y="0"/>
                    </a:moveTo>
                    <a:cubicBezTo>
                      <a:pt x="86" y="0"/>
                      <a:pt x="102" y="7"/>
                      <a:pt x="115" y="20"/>
                    </a:cubicBezTo>
                    <a:cubicBezTo>
                      <a:pt x="128" y="33"/>
                      <a:pt x="135" y="49"/>
                      <a:pt x="135" y="67"/>
                    </a:cubicBezTo>
                    <a:cubicBezTo>
                      <a:pt x="135" y="86"/>
                      <a:pt x="128" y="102"/>
                      <a:pt x="115" y="115"/>
                    </a:cubicBezTo>
                    <a:cubicBezTo>
                      <a:pt x="102" y="128"/>
                      <a:pt x="86" y="135"/>
                      <a:pt x="67" y="135"/>
                    </a:cubicBezTo>
                    <a:cubicBezTo>
                      <a:pt x="48" y="135"/>
                      <a:pt x="32" y="128"/>
                      <a:pt x="19" y="115"/>
                    </a:cubicBezTo>
                    <a:cubicBezTo>
                      <a:pt x="6" y="102"/>
                      <a:pt x="0" y="87"/>
                      <a:pt x="0" y="68"/>
                    </a:cubicBezTo>
                    <a:cubicBezTo>
                      <a:pt x="0" y="56"/>
                      <a:pt x="3" y="44"/>
                      <a:pt x="9" y="34"/>
                    </a:cubicBezTo>
                    <a:cubicBezTo>
                      <a:pt x="15" y="23"/>
                      <a:pt x="23" y="15"/>
                      <a:pt x="33" y="9"/>
                    </a:cubicBezTo>
                    <a:cubicBezTo>
                      <a:pt x="43" y="3"/>
                      <a:pt x="54" y="0"/>
                      <a:pt x="66" y="0"/>
                    </a:cubicBezTo>
                    <a:close/>
                    <a:moveTo>
                      <a:pt x="67" y="13"/>
                    </a:moveTo>
                    <a:cubicBezTo>
                      <a:pt x="57" y="13"/>
                      <a:pt x="48" y="15"/>
                      <a:pt x="40" y="20"/>
                    </a:cubicBezTo>
                    <a:cubicBezTo>
                      <a:pt x="31" y="25"/>
                      <a:pt x="25" y="32"/>
                      <a:pt x="20" y="40"/>
                    </a:cubicBezTo>
                    <a:cubicBezTo>
                      <a:pt x="15" y="48"/>
                      <a:pt x="13" y="58"/>
                      <a:pt x="13" y="68"/>
                    </a:cubicBezTo>
                    <a:cubicBezTo>
                      <a:pt x="13" y="83"/>
                      <a:pt x="18" y="96"/>
                      <a:pt x="29" y="107"/>
                    </a:cubicBezTo>
                    <a:cubicBezTo>
                      <a:pt x="39" y="117"/>
                      <a:pt x="52" y="122"/>
                      <a:pt x="67" y="122"/>
                    </a:cubicBezTo>
                    <a:cubicBezTo>
                      <a:pt x="77" y="122"/>
                      <a:pt x="86" y="120"/>
                      <a:pt x="95" y="115"/>
                    </a:cubicBezTo>
                    <a:cubicBezTo>
                      <a:pt x="103" y="110"/>
                      <a:pt x="110" y="104"/>
                      <a:pt x="114" y="95"/>
                    </a:cubicBezTo>
                    <a:cubicBezTo>
                      <a:pt x="119" y="87"/>
                      <a:pt x="121" y="78"/>
                      <a:pt x="121" y="67"/>
                    </a:cubicBezTo>
                    <a:cubicBezTo>
                      <a:pt x="121" y="57"/>
                      <a:pt x="119" y="48"/>
                      <a:pt x="114" y="40"/>
                    </a:cubicBezTo>
                    <a:cubicBezTo>
                      <a:pt x="110" y="32"/>
                      <a:pt x="103" y="25"/>
                      <a:pt x="94" y="20"/>
                    </a:cubicBezTo>
                    <a:cubicBezTo>
                      <a:pt x="86" y="15"/>
                      <a:pt x="77" y="13"/>
                      <a:pt x="6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8" name="Freeform 103"/>
              <p:cNvSpPr>
                <a:spLocks noEditPoints="1"/>
              </p:cNvSpPr>
              <p:nvPr userDrawn="1"/>
            </p:nvSpPr>
            <p:spPr bwMode="auto">
              <a:xfrm>
                <a:off x="-4079875" y="-581026"/>
                <a:ext cx="300038" cy="482600"/>
              </a:xfrm>
              <a:custGeom>
                <a:avLst/>
                <a:gdLst>
                  <a:gd name="T0" fmla="*/ 0 w 80"/>
                  <a:gd name="T1" fmla="*/ 0 h 129"/>
                  <a:gd name="T2" fmla="*/ 26 w 80"/>
                  <a:gd name="T3" fmla="*/ 0 h 129"/>
                  <a:gd name="T4" fmla="*/ 55 w 80"/>
                  <a:gd name="T5" fmla="*/ 2 h 129"/>
                  <a:gd name="T6" fmla="*/ 73 w 80"/>
                  <a:gd name="T7" fmla="*/ 13 h 129"/>
                  <a:gd name="T8" fmla="*/ 80 w 80"/>
                  <a:gd name="T9" fmla="*/ 35 h 129"/>
                  <a:gd name="T10" fmla="*/ 74 w 80"/>
                  <a:gd name="T11" fmla="*/ 56 h 129"/>
                  <a:gd name="T12" fmla="*/ 55 w 80"/>
                  <a:gd name="T13" fmla="*/ 67 h 129"/>
                  <a:gd name="T14" fmla="*/ 22 w 80"/>
                  <a:gd name="T15" fmla="*/ 69 h 129"/>
                  <a:gd name="T16" fmla="*/ 13 w 80"/>
                  <a:gd name="T17" fmla="*/ 69 h 129"/>
                  <a:gd name="T18" fmla="*/ 13 w 80"/>
                  <a:gd name="T19" fmla="*/ 129 h 129"/>
                  <a:gd name="T20" fmla="*/ 0 w 80"/>
                  <a:gd name="T21" fmla="*/ 129 h 129"/>
                  <a:gd name="T22" fmla="*/ 0 w 80"/>
                  <a:gd name="T23" fmla="*/ 0 h 129"/>
                  <a:gd name="T24" fmla="*/ 13 w 80"/>
                  <a:gd name="T25" fmla="*/ 13 h 129"/>
                  <a:gd name="T26" fmla="*/ 13 w 80"/>
                  <a:gd name="T27" fmla="*/ 56 h 129"/>
                  <a:gd name="T28" fmla="*/ 35 w 80"/>
                  <a:gd name="T29" fmla="*/ 57 h 129"/>
                  <a:gd name="T30" fmla="*/ 54 w 80"/>
                  <a:gd name="T31" fmla="*/ 54 h 129"/>
                  <a:gd name="T32" fmla="*/ 64 w 80"/>
                  <a:gd name="T33" fmla="*/ 47 h 129"/>
                  <a:gd name="T34" fmla="*/ 67 w 80"/>
                  <a:gd name="T35" fmla="*/ 35 h 129"/>
                  <a:gd name="T36" fmla="*/ 64 w 80"/>
                  <a:gd name="T37" fmla="*/ 23 h 129"/>
                  <a:gd name="T38" fmla="*/ 54 w 80"/>
                  <a:gd name="T39" fmla="*/ 15 h 129"/>
                  <a:gd name="T40" fmla="*/ 36 w 80"/>
                  <a:gd name="T41" fmla="*/ 13 h 129"/>
                  <a:gd name="T42" fmla="*/ 13 w 80"/>
                  <a:gd name="T43"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129">
                    <a:moveTo>
                      <a:pt x="0" y="0"/>
                    </a:moveTo>
                    <a:cubicBezTo>
                      <a:pt x="26" y="0"/>
                      <a:pt x="26" y="0"/>
                      <a:pt x="26" y="0"/>
                    </a:cubicBezTo>
                    <a:cubicBezTo>
                      <a:pt x="40" y="0"/>
                      <a:pt x="50" y="1"/>
                      <a:pt x="55" y="2"/>
                    </a:cubicBezTo>
                    <a:cubicBezTo>
                      <a:pt x="63" y="4"/>
                      <a:pt x="69" y="8"/>
                      <a:pt x="73" y="13"/>
                    </a:cubicBezTo>
                    <a:cubicBezTo>
                      <a:pt x="78" y="19"/>
                      <a:pt x="80" y="26"/>
                      <a:pt x="80" y="35"/>
                    </a:cubicBezTo>
                    <a:cubicBezTo>
                      <a:pt x="80" y="43"/>
                      <a:pt x="78" y="50"/>
                      <a:pt x="74" y="56"/>
                    </a:cubicBezTo>
                    <a:cubicBezTo>
                      <a:pt x="69" y="61"/>
                      <a:pt x="63" y="65"/>
                      <a:pt x="55" y="67"/>
                    </a:cubicBezTo>
                    <a:cubicBezTo>
                      <a:pt x="49" y="68"/>
                      <a:pt x="38" y="69"/>
                      <a:pt x="22" y="69"/>
                    </a:cubicBezTo>
                    <a:cubicBezTo>
                      <a:pt x="13" y="69"/>
                      <a:pt x="13" y="69"/>
                      <a:pt x="13" y="69"/>
                    </a:cubicBezTo>
                    <a:cubicBezTo>
                      <a:pt x="13" y="129"/>
                      <a:pt x="13" y="129"/>
                      <a:pt x="13" y="129"/>
                    </a:cubicBezTo>
                    <a:cubicBezTo>
                      <a:pt x="0" y="129"/>
                      <a:pt x="0" y="129"/>
                      <a:pt x="0" y="129"/>
                    </a:cubicBezTo>
                    <a:lnTo>
                      <a:pt x="0" y="0"/>
                    </a:lnTo>
                    <a:close/>
                    <a:moveTo>
                      <a:pt x="13" y="13"/>
                    </a:moveTo>
                    <a:cubicBezTo>
                      <a:pt x="13" y="56"/>
                      <a:pt x="13" y="56"/>
                      <a:pt x="13" y="56"/>
                    </a:cubicBezTo>
                    <a:cubicBezTo>
                      <a:pt x="35" y="57"/>
                      <a:pt x="35" y="57"/>
                      <a:pt x="35" y="57"/>
                    </a:cubicBezTo>
                    <a:cubicBezTo>
                      <a:pt x="44" y="57"/>
                      <a:pt x="50" y="56"/>
                      <a:pt x="54" y="54"/>
                    </a:cubicBezTo>
                    <a:cubicBezTo>
                      <a:pt x="58" y="53"/>
                      <a:pt x="61" y="50"/>
                      <a:pt x="64" y="47"/>
                    </a:cubicBezTo>
                    <a:cubicBezTo>
                      <a:pt x="66" y="43"/>
                      <a:pt x="67" y="39"/>
                      <a:pt x="67" y="35"/>
                    </a:cubicBezTo>
                    <a:cubicBezTo>
                      <a:pt x="67" y="30"/>
                      <a:pt x="66" y="26"/>
                      <a:pt x="64" y="23"/>
                    </a:cubicBezTo>
                    <a:cubicBezTo>
                      <a:pt x="61" y="19"/>
                      <a:pt x="58" y="17"/>
                      <a:pt x="54" y="15"/>
                    </a:cubicBezTo>
                    <a:cubicBezTo>
                      <a:pt x="51" y="14"/>
                      <a:pt x="44" y="13"/>
                      <a:pt x="36" y="13"/>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09" name="Freeform 104"/>
              <p:cNvSpPr>
                <a:spLocks/>
              </p:cNvSpPr>
              <p:nvPr userDrawn="1"/>
            </p:nvSpPr>
            <p:spPr bwMode="auto">
              <a:xfrm>
                <a:off x="-3681413" y="-581026"/>
                <a:ext cx="273050" cy="482600"/>
              </a:xfrm>
              <a:custGeom>
                <a:avLst/>
                <a:gdLst>
                  <a:gd name="T0" fmla="*/ 0 w 172"/>
                  <a:gd name="T1" fmla="*/ 0 h 304"/>
                  <a:gd name="T2" fmla="*/ 172 w 172"/>
                  <a:gd name="T3" fmla="*/ 0 h 304"/>
                  <a:gd name="T4" fmla="*/ 172 w 172"/>
                  <a:gd name="T5" fmla="*/ 30 h 304"/>
                  <a:gd name="T6" fmla="*/ 30 w 172"/>
                  <a:gd name="T7" fmla="*/ 30 h 304"/>
                  <a:gd name="T8" fmla="*/ 30 w 172"/>
                  <a:gd name="T9" fmla="*/ 125 h 304"/>
                  <a:gd name="T10" fmla="*/ 172 w 172"/>
                  <a:gd name="T11" fmla="*/ 125 h 304"/>
                  <a:gd name="T12" fmla="*/ 172 w 172"/>
                  <a:gd name="T13" fmla="*/ 155 h 304"/>
                  <a:gd name="T14" fmla="*/ 30 w 172"/>
                  <a:gd name="T15" fmla="*/ 155 h 304"/>
                  <a:gd name="T16" fmla="*/ 30 w 172"/>
                  <a:gd name="T17" fmla="*/ 274 h 304"/>
                  <a:gd name="T18" fmla="*/ 172 w 172"/>
                  <a:gd name="T19" fmla="*/ 274 h 304"/>
                  <a:gd name="T20" fmla="*/ 172 w 172"/>
                  <a:gd name="T21" fmla="*/ 304 h 304"/>
                  <a:gd name="T22" fmla="*/ 0 w 172"/>
                  <a:gd name="T23" fmla="*/ 304 h 304"/>
                  <a:gd name="T24" fmla="*/ 0 w 172"/>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04">
                    <a:moveTo>
                      <a:pt x="0" y="0"/>
                    </a:moveTo>
                    <a:lnTo>
                      <a:pt x="172" y="0"/>
                    </a:lnTo>
                    <a:lnTo>
                      <a:pt x="172" y="30"/>
                    </a:lnTo>
                    <a:lnTo>
                      <a:pt x="30" y="30"/>
                    </a:lnTo>
                    <a:lnTo>
                      <a:pt x="30" y="125"/>
                    </a:lnTo>
                    <a:lnTo>
                      <a:pt x="172" y="125"/>
                    </a:lnTo>
                    <a:lnTo>
                      <a:pt x="172" y="155"/>
                    </a:lnTo>
                    <a:lnTo>
                      <a:pt x="30" y="155"/>
                    </a:lnTo>
                    <a:lnTo>
                      <a:pt x="30" y="274"/>
                    </a:lnTo>
                    <a:lnTo>
                      <a:pt x="172" y="274"/>
                    </a:lnTo>
                    <a:lnTo>
                      <a:pt x="172"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0" name="Freeform 105"/>
              <p:cNvSpPr>
                <a:spLocks noEditPoints="1"/>
              </p:cNvSpPr>
              <p:nvPr userDrawn="1"/>
            </p:nvSpPr>
            <p:spPr bwMode="auto">
              <a:xfrm>
                <a:off x="-3322638" y="-581026"/>
                <a:ext cx="307975" cy="482600"/>
              </a:xfrm>
              <a:custGeom>
                <a:avLst/>
                <a:gdLst>
                  <a:gd name="T0" fmla="*/ 0 w 82"/>
                  <a:gd name="T1" fmla="*/ 0 h 129"/>
                  <a:gd name="T2" fmla="*/ 26 w 82"/>
                  <a:gd name="T3" fmla="*/ 0 h 129"/>
                  <a:gd name="T4" fmla="*/ 55 w 82"/>
                  <a:gd name="T5" fmla="*/ 2 h 129"/>
                  <a:gd name="T6" fmla="*/ 73 w 82"/>
                  <a:gd name="T7" fmla="*/ 13 h 129"/>
                  <a:gd name="T8" fmla="*/ 80 w 82"/>
                  <a:gd name="T9" fmla="*/ 35 h 129"/>
                  <a:gd name="T10" fmla="*/ 75 w 82"/>
                  <a:gd name="T11" fmla="*/ 53 h 129"/>
                  <a:gd name="T12" fmla="*/ 61 w 82"/>
                  <a:gd name="T13" fmla="*/ 65 h 129"/>
                  <a:gd name="T14" fmla="*/ 36 w 82"/>
                  <a:gd name="T15" fmla="*/ 69 h 129"/>
                  <a:gd name="T16" fmla="*/ 82 w 82"/>
                  <a:gd name="T17" fmla="*/ 129 h 129"/>
                  <a:gd name="T18" fmla="*/ 66 w 82"/>
                  <a:gd name="T19" fmla="*/ 129 h 129"/>
                  <a:gd name="T20" fmla="*/ 20 w 82"/>
                  <a:gd name="T21" fmla="*/ 69 h 129"/>
                  <a:gd name="T22" fmla="*/ 13 w 82"/>
                  <a:gd name="T23" fmla="*/ 69 h 129"/>
                  <a:gd name="T24" fmla="*/ 13 w 82"/>
                  <a:gd name="T25" fmla="*/ 129 h 129"/>
                  <a:gd name="T26" fmla="*/ 0 w 82"/>
                  <a:gd name="T27" fmla="*/ 129 h 129"/>
                  <a:gd name="T28" fmla="*/ 0 w 82"/>
                  <a:gd name="T29" fmla="*/ 0 h 129"/>
                  <a:gd name="T30" fmla="*/ 13 w 82"/>
                  <a:gd name="T31" fmla="*/ 13 h 129"/>
                  <a:gd name="T32" fmla="*/ 13 w 82"/>
                  <a:gd name="T33" fmla="*/ 57 h 129"/>
                  <a:gd name="T34" fmla="*/ 35 w 82"/>
                  <a:gd name="T35" fmla="*/ 57 h 129"/>
                  <a:gd name="T36" fmla="*/ 54 w 82"/>
                  <a:gd name="T37" fmla="*/ 54 h 129"/>
                  <a:gd name="T38" fmla="*/ 64 w 82"/>
                  <a:gd name="T39" fmla="*/ 46 h 129"/>
                  <a:gd name="T40" fmla="*/ 67 w 82"/>
                  <a:gd name="T41" fmla="*/ 34 h 129"/>
                  <a:gd name="T42" fmla="*/ 64 w 82"/>
                  <a:gd name="T43" fmla="*/ 23 h 129"/>
                  <a:gd name="T44" fmla="*/ 54 w 82"/>
                  <a:gd name="T45" fmla="*/ 15 h 129"/>
                  <a:gd name="T46" fmla="*/ 36 w 82"/>
                  <a:gd name="T47" fmla="*/ 13 h 129"/>
                  <a:gd name="T48" fmla="*/ 13 w 82"/>
                  <a:gd name="T4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29">
                    <a:moveTo>
                      <a:pt x="0" y="0"/>
                    </a:moveTo>
                    <a:cubicBezTo>
                      <a:pt x="26" y="0"/>
                      <a:pt x="26" y="0"/>
                      <a:pt x="26" y="0"/>
                    </a:cubicBezTo>
                    <a:cubicBezTo>
                      <a:pt x="40" y="0"/>
                      <a:pt x="50" y="1"/>
                      <a:pt x="55" y="2"/>
                    </a:cubicBezTo>
                    <a:cubicBezTo>
                      <a:pt x="62" y="4"/>
                      <a:pt x="68" y="8"/>
                      <a:pt x="73" y="13"/>
                    </a:cubicBezTo>
                    <a:cubicBezTo>
                      <a:pt x="78" y="19"/>
                      <a:pt x="80" y="26"/>
                      <a:pt x="80" y="35"/>
                    </a:cubicBezTo>
                    <a:cubicBezTo>
                      <a:pt x="80" y="42"/>
                      <a:pt x="79" y="48"/>
                      <a:pt x="75" y="53"/>
                    </a:cubicBezTo>
                    <a:cubicBezTo>
                      <a:pt x="72" y="58"/>
                      <a:pt x="67" y="62"/>
                      <a:pt x="61" y="65"/>
                    </a:cubicBezTo>
                    <a:cubicBezTo>
                      <a:pt x="55" y="68"/>
                      <a:pt x="47" y="69"/>
                      <a:pt x="36" y="69"/>
                    </a:cubicBezTo>
                    <a:cubicBezTo>
                      <a:pt x="82" y="129"/>
                      <a:pt x="82" y="129"/>
                      <a:pt x="82" y="129"/>
                    </a:cubicBezTo>
                    <a:cubicBezTo>
                      <a:pt x="66" y="129"/>
                      <a:pt x="66" y="129"/>
                      <a:pt x="66" y="129"/>
                    </a:cubicBezTo>
                    <a:cubicBezTo>
                      <a:pt x="20" y="69"/>
                      <a:pt x="20" y="69"/>
                      <a:pt x="20" y="69"/>
                    </a:cubicBezTo>
                    <a:cubicBezTo>
                      <a:pt x="13" y="69"/>
                      <a:pt x="13" y="69"/>
                      <a:pt x="13" y="69"/>
                    </a:cubicBezTo>
                    <a:cubicBezTo>
                      <a:pt x="13" y="129"/>
                      <a:pt x="13" y="129"/>
                      <a:pt x="13" y="129"/>
                    </a:cubicBezTo>
                    <a:cubicBezTo>
                      <a:pt x="0" y="129"/>
                      <a:pt x="0" y="129"/>
                      <a:pt x="0" y="129"/>
                    </a:cubicBezTo>
                    <a:lnTo>
                      <a:pt x="0" y="0"/>
                    </a:lnTo>
                    <a:close/>
                    <a:moveTo>
                      <a:pt x="13" y="13"/>
                    </a:moveTo>
                    <a:cubicBezTo>
                      <a:pt x="13" y="57"/>
                      <a:pt x="13" y="57"/>
                      <a:pt x="13" y="57"/>
                    </a:cubicBezTo>
                    <a:cubicBezTo>
                      <a:pt x="35" y="57"/>
                      <a:pt x="35" y="57"/>
                      <a:pt x="35" y="57"/>
                    </a:cubicBezTo>
                    <a:cubicBezTo>
                      <a:pt x="44" y="57"/>
                      <a:pt x="50" y="56"/>
                      <a:pt x="54" y="54"/>
                    </a:cubicBezTo>
                    <a:cubicBezTo>
                      <a:pt x="58" y="53"/>
                      <a:pt x="61" y="50"/>
                      <a:pt x="64" y="46"/>
                    </a:cubicBezTo>
                    <a:cubicBezTo>
                      <a:pt x="66" y="43"/>
                      <a:pt x="67" y="39"/>
                      <a:pt x="67" y="34"/>
                    </a:cubicBezTo>
                    <a:cubicBezTo>
                      <a:pt x="67" y="30"/>
                      <a:pt x="66" y="26"/>
                      <a:pt x="64" y="23"/>
                    </a:cubicBezTo>
                    <a:cubicBezTo>
                      <a:pt x="61" y="19"/>
                      <a:pt x="58" y="17"/>
                      <a:pt x="54" y="15"/>
                    </a:cubicBezTo>
                    <a:cubicBezTo>
                      <a:pt x="51" y="14"/>
                      <a:pt x="44" y="13"/>
                      <a:pt x="36" y="13"/>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1" name="Freeform 106"/>
              <p:cNvSpPr>
                <a:spLocks noEditPoints="1"/>
              </p:cNvSpPr>
              <p:nvPr userDrawn="1"/>
            </p:nvSpPr>
            <p:spPr bwMode="auto">
              <a:xfrm>
                <a:off x="-2962275" y="-581026"/>
                <a:ext cx="465138" cy="482600"/>
              </a:xfrm>
              <a:custGeom>
                <a:avLst/>
                <a:gdLst>
                  <a:gd name="T0" fmla="*/ 151 w 293"/>
                  <a:gd name="T1" fmla="*/ 0 h 304"/>
                  <a:gd name="T2" fmla="*/ 293 w 293"/>
                  <a:gd name="T3" fmla="*/ 304 h 304"/>
                  <a:gd name="T4" fmla="*/ 260 w 293"/>
                  <a:gd name="T5" fmla="*/ 304 h 304"/>
                  <a:gd name="T6" fmla="*/ 213 w 293"/>
                  <a:gd name="T7" fmla="*/ 203 h 304"/>
                  <a:gd name="T8" fmla="*/ 83 w 293"/>
                  <a:gd name="T9" fmla="*/ 203 h 304"/>
                  <a:gd name="T10" fmla="*/ 36 w 293"/>
                  <a:gd name="T11" fmla="*/ 304 h 304"/>
                  <a:gd name="T12" fmla="*/ 0 w 293"/>
                  <a:gd name="T13" fmla="*/ 304 h 304"/>
                  <a:gd name="T14" fmla="*/ 144 w 293"/>
                  <a:gd name="T15" fmla="*/ 0 h 304"/>
                  <a:gd name="T16" fmla="*/ 151 w 293"/>
                  <a:gd name="T17" fmla="*/ 0 h 304"/>
                  <a:gd name="T18" fmla="*/ 149 w 293"/>
                  <a:gd name="T19" fmla="*/ 66 h 304"/>
                  <a:gd name="T20" fmla="*/ 97 w 293"/>
                  <a:gd name="T21" fmla="*/ 174 h 304"/>
                  <a:gd name="T22" fmla="*/ 199 w 293"/>
                  <a:gd name="T23" fmla="*/ 174 h 304"/>
                  <a:gd name="T24" fmla="*/ 149 w 293"/>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304">
                    <a:moveTo>
                      <a:pt x="151" y="0"/>
                    </a:moveTo>
                    <a:lnTo>
                      <a:pt x="293" y="304"/>
                    </a:lnTo>
                    <a:lnTo>
                      <a:pt x="260" y="304"/>
                    </a:lnTo>
                    <a:lnTo>
                      <a:pt x="213" y="203"/>
                    </a:lnTo>
                    <a:lnTo>
                      <a:pt x="83" y="203"/>
                    </a:lnTo>
                    <a:lnTo>
                      <a:pt x="36" y="304"/>
                    </a:lnTo>
                    <a:lnTo>
                      <a:pt x="0" y="304"/>
                    </a:lnTo>
                    <a:lnTo>
                      <a:pt x="144" y="0"/>
                    </a:lnTo>
                    <a:lnTo>
                      <a:pt x="151" y="0"/>
                    </a:lnTo>
                    <a:close/>
                    <a:moveTo>
                      <a:pt x="149" y="66"/>
                    </a:moveTo>
                    <a:lnTo>
                      <a:pt x="97" y="174"/>
                    </a:lnTo>
                    <a:lnTo>
                      <a:pt x="199" y="174"/>
                    </a:lnTo>
                    <a:lnTo>
                      <a:pt x="14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2" name="Freeform 107"/>
              <p:cNvSpPr>
                <a:spLocks/>
              </p:cNvSpPr>
              <p:nvPr userDrawn="1"/>
            </p:nvSpPr>
            <p:spPr bwMode="auto">
              <a:xfrm>
                <a:off x="-2470150" y="-581026"/>
                <a:ext cx="261938" cy="482600"/>
              </a:xfrm>
              <a:custGeom>
                <a:avLst/>
                <a:gdLst>
                  <a:gd name="T0" fmla="*/ 0 w 165"/>
                  <a:gd name="T1" fmla="*/ 30 h 304"/>
                  <a:gd name="T2" fmla="*/ 0 w 165"/>
                  <a:gd name="T3" fmla="*/ 0 h 304"/>
                  <a:gd name="T4" fmla="*/ 165 w 165"/>
                  <a:gd name="T5" fmla="*/ 0 h 304"/>
                  <a:gd name="T6" fmla="*/ 165 w 165"/>
                  <a:gd name="T7" fmla="*/ 30 h 304"/>
                  <a:gd name="T8" fmla="*/ 99 w 165"/>
                  <a:gd name="T9" fmla="*/ 30 h 304"/>
                  <a:gd name="T10" fmla="*/ 99 w 165"/>
                  <a:gd name="T11" fmla="*/ 304 h 304"/>
                  <a:gd name="T12" fmla="*/ 68 w 165"/>
                  <a:gd name="T13" fmla="*/ 304 h 304"/>
                  <a:gd name="T14" fmla="*/ 68 w 165"/>
                  <a:gd name="T15" fmla="*/ 30 h 304"/>
                  <a:gd name="T16" fmla="*/ 0 w 165"/>
                  <a:gd name="T17"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04">
                    <a:moveTo>
                      <a:pt x="0" y="30"/>
                    </a:moveTo>
                    <a:lnTo>
                      <a:pt x="0" y="0"/>
                    </a:lnTo>
                    <a:lnTo>
                      <a:pt x="165" y="0"/>
                    </a:lnTo>
                    <a:lnTo>
                      <a:pt x="165" y="30"/>
                    </a:lnTo>
                    <a:lnTo>
                      <a:pt x="99" y="30"/>
                    </a:lnTo>
                    <a:lnTo>
                      <a:pt x="99" y="304"/>
                    </a:lnTo>
                    <a:lnTo>
                      <a:pt x="68" y="304"/>
                    </a:lnTo>
                    <a:lnTo>
                      <a:pt x="68"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3" name="Rectangle 108"/>
              <p:cNvSpPr>
                <a:spLocks noChangeArrowheads="1"/>
              </p:cNvSpPr>
              <p:nvPr userDrawn="1"/>
            </p:nvSpPr>
            <p:spPr bwMode="auto">
              <a:xfrm>
                <a:off x="-2144713" y="-581026"/>
                <a:ext cx="49213" cy="482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4" name="Freeform 109"/>
              <p:cNvSpPr>
                <a:spLocks/>
              </p:cNvSpPr>
              <p:nvPr userDrawn="1"/>
            </p:nvSpPr>
            <p:spPr bwMode="auto">
              <a:xfrm>
                <a:off x="-2024063" y="-581026"/>
                <a:ext cx="427038" cy="482600"/>
              </a:xfrm>
              <a:custGeom>
                <a:avLst/>
                <a:gdLst>
                  <a:gd name="T0" fmla="*/ 0 w 269"/>
                  <a:gd name="T1" fmla="*/ 0 h 304"/>
                  <a:gd name="T2" fmla="*/ 33 w 269"/>
                  <a:gd name="T3" fmla="*/ 0 h 304"/>
                  <a:gd name="T4" fmla="*/ 134 w 269"/>
                  <a:gd name="T5" fmla="*/ 233 h 304"/>
                  <a:gd name="T6" fmla="*/ 236 w 269"/>
                  <a:gd name="T7" fmla="*/ 0 h 304"/>
                  <a:gd name="T8" fmla="*/ 269 w 269"/>
                  <a:gd name="T9" fmla="*/ 0 h 304"/>
                  <a:gd name="T10" fmla="*/ 137 w 269"/>
                  <a:gd name="T11" fmla="*/ 304 h 304"/>
                  <a:gd name="T12" fmla="*/ 130 w 269"/>
                  <a:gd name="T13" fmla="*/ 304 h 304"/>
                  <a:gd name="T14" fmla="*/ 0 w 269"/>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304">
                    <a:moveTo>
                      <a:pt x="0" y="0"/>
                    </a:moveTo>
                    <a:lnTo>
                      <a:pt x="33" y="0"/>
                    </a:lnTo>
                    <a:lnTo>
                      <a:pt x="134" y="233"/>
                    </a:lnTo>
                    <a:lnTo>
                      <a:pt x="236" y="0"/>
                    </a:lnTo>
                    <a:lnTo>
                      <a:pt x="269" y="0"/>
                    </a:lnTo>
                    <a:lnTo>
                      <a:pt x="137" y="304"/>
                    </a:lnTo>
                    <a:lnTo>
                      <a:pt x="13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5" name="Freeform 110"/>
              <p:cNvSpPr>
                <a:spLocks/>
              </p:cNvSpPr>
              <p:nvPr userDrawn="1"/>
            </p:nvSpPr>
            <p:spPr bwMode="auto">
              <a:xfrm>
                <a:off x="-1517650" y="-581026"/>
                <a:ext cx="276225" cy="482600"/>
              </a:xfrm>
              <a:custGeom>
                <a:avLst/>
                <a:gdLst>
                  <a:gd name="T0" fmla="*/ 0 w 174"/>
                  <a:gd name="T1" fmla="*/ 0 h 304"/>
                  <a:gd name="T2" fmla="*/ 174 w 174"/>
                  <a:gd name="T3" fmla="*/ 0 h 304"/>
                  <a:gd name="T4" fmla="*/ 174 w 174"/>
                  <a:gd name="T5" fmla="*/ 30 h 304"/>
                  <a:gd name="T6" fmla="*/ 30 w 174"/>
                  <a:gd name="T7" fmla="*/ 30 h 304"/>
                  <a:gd name="T8" fmla="*/ 30 w 174"/>
                  <a:gd name="T9" fmla="*/ 125 h 304"/>
                  <a:gd name="T10" fmla="*/ 172 w 174"/>
                  <a:gd name="T11" fmla="*/ 125 h 304"/>
                  <a:gd name="T12" fmla="*/ 172 w 174"/>
                  <a:gd name="T13" fmla="*/ 155 h 304"/>
                  <a:gd name="T14" fmla="*/ 30 w 174"/>
                  <a:gd name="T15" fmla="*/ 155 h 304"/>
                  <a:gd name="T16" fmla="*/ 30 w 174"/>
                  <a:gd name="T17" fmla="*/ 274 h 304"/>
                  <a:gd name="T18" fmla="*/ 172 w 174"/>
                  <a:gd name="T19" fmla="*/ 274 h 304"/>
                  <a:gd name="T20" fmla="*/ 172 w 174"/>
                  <a:gd name="T21" fmla="*/ 304 h 304"/>
                  <a:gd name="T22" fmla="*/ 0 w 174"/>
                  <a:gd name="T23" fmla="*/ 304 h 304"/>
                  <a:gd name="T24" fmla="*/ 0 w 174"/>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304">
                    <a:moveTo>
                      <a:pt x="0" y="0"/>
                    </a:moveTo>
                    <a:lnTo>
                      <a:pt x="174" y="0"/>
                    </a:lnTo>
                    <a:lnTo>
                      <a:pt x="174" y="30"/>
                    </a:lnTo>
                    <a:lnTo>
                      <a:pt x="30" y="30"/>
                    </a:lnTo>
                    <a:lnTo>
                      <a:pt x="30" y="125"/>
                    </a:lnTo>
                    <a:lnTo>
                      <a:pt x="172" y="125"/>
                    </a:lnTo>
                    <a:lnTo>
                      <a:pt x="172" y="155"/>
                    </a:lnTo>
                    <a:lnTo>
                      <a:pt x="30" y="155"/>
                    </a:lnTo>
                    <a:lnTo>
                      <a:pt x="30" y="274"/>
                    </a:lnTo>
                    <a:lnTo>
                      <a:pt x="172" y="274"/>
                    </a:lnTo>
                    <a:lnTo>
                      <a:pt x="172"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6" name="Freeform 111"/>
              <p:cNvSpPr>
                <a:spLocks/>
              </p:cNvSpPr>
              <p:nvPr userDrawn="1"/>
            </p:nvSpPr>
            <p:spPr bwMode="auto">
              <a:xfrm>
                <a:off x="-1206500" y="-593726"/>
                <a:ext cx="280988" cy="506413"/>
              </a:xfrm>
              <a:custGeom>
                <a:avLst/>
                <a:gdLst>
                  <a:gd name="T0" fmla="*/ 0 w 75"/>
                  <a:gd name="T1" fmla="*/ 108 h 135"/>
                  <a:gd name="T2" fmla="*/ 11 w 75"/>
                  <a:gd name="T3" fmla="*/ 101 h 135"/>
                  <a:gd name="T4" fmla="*/ 37 w 75"/>
                  <a:gd name="T5" fmla="*/ 122 h 135"/>
                  <a:gd name="T6" fmla="*/ 49 w 75"/>
                  <a:gd name="T7" fmla="*/ 119 h 135"/>
                  <a:gd name="T8" fmla="*/ 58 w 75"/>
                  <a:gd name="T9" fmla="*/ 111 h 135"/>
                  <a:gd name="T10" fmla="*/ 61 w 75"/>
                  <a:gd name="T11" fmla="*/ 101 h 135"/>
                  <a:gd name="T12" fmla="*/ 56 w 75"/>
                  <a:gd name="T13" fmla="*/ 88 h 135"/>
                  <a:gd name="T14" fmla="*/ 34 w 75"/>
                  <a:gd name="T15" fmla="*/ 67 h 135"/>
                  <a:gd name="T16" fmla="*/ 15 w 75"/>
                  <a:gd name="T17" fmla="*/ 50 h 135"/>
                  <a:gd name="T18" fmla="*/ 8 w 75"/>
                  <a:gd name="T19" fmla="*/ 30 h 135"/>
                  <a:gd name="T20" fmla="*/ 12 w 75"/>
                  <a:gd name="T21" fmla="*/ 15 h 135"/>
                  <a:gd name="T22" fmla="*/ 23 w 75"/>
                  <a:gd name="T23" fmla="*/ 4 h 135"/>
                  <a:gd name="T24" fmla="*/ 39 w 75"/>
                  <a:gd name="T25" fmla="*/ 0 h 135"/>
                  <a:gd name="T26" fmla="*/ 56 w 75"/>
                  <a:gd name="T27" fmla="*/ 5 h 135"/>
                  <a:gd name="T28" fmla="*/ 72 w 75"/>
                  <a:gd name="T29" fmla="*/ 21 h 135"/>
                  <a:gd name="T30" fmla="*/ 62 w 75"/>
                  <a:gd name="T31" fmla="*/ 29 h 135"/>
                  <a:gd name="T32" fmla="*/ 50 w 75"/>
                  <a:gd name="T33" fmla="*/ 16 h 135"/>
                  <a:gd name="T34" fmla="*/ 39 w 75"/>
                  <a:gd name="T35" fmla="*/ 13 h 135"/>
                  <a:gd name="T36" fmla="*/ 26 w 75"/>
                  <a:gd name="T37" fmla="*/ 18 h 135"/>
                  <a:gd name="T38" fmla="*/ 21 w 75"/>
                  <a:gd name="T39" fmla="*/ 30 h 135"/>
                  <a:gd name="T40" fmla="*/ 23 w 75"/>
                  <a:gd name="T41" fmla="*/ 38 h 135"/>
                  <a:gd name="T42" fmla="*/ 29 w 75"/>
                  <a:gd name="T43" fmla="*/ 46 h 135"/>
                  <a:gd name="T44" fmla="*/ 46 w 75"/>
                  <a:gd name="T45" fmla="*/ 59 h 135"/>
                  <a:gd name="T46" fmla="*/ 68 w 75"/>
                  <a:gd name="T47" fmla="*/ 81 h 135"/>
                  <a:gd name="T48" fmla="*/ 75 w 75"/>
                  <a:gd name="T49" fmla="*/ 100 h 135"/>
                  <a:gd name="T50" fmla="*/ 64 w 75"/>
                  <a:gd name="T51" fmla="*/ 124 h 135"/>
                  <a:gd name="T52" fmla="*/ 38 w 75"/>
                  <a:gd name="T53" fmla="*/ 135 h 135"/>
                  <a:gd name="T54" fmla="*/ 17 w 75"/>
                  <a:gd name="T55" fmla="*/ 129 h 135"/>
                  <a:gd name="T56" fmla="*/ 0 w 75"/>
                  <a:gd name="T5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35">
                    <a:moveTo>
                      <a:pt x="0" y="108"/>
                    </a:moveTo>
                    <a:cubicBezTo>
                      <a:pt x="11" y="101"/>
                      <a:pt x="11" y="101"/>
                      <a:pt x="11" y="101"/>
                    </a:cubicBezTo>
                    <a:cubicBezTo>
                      <a:pt x="18" y="115"/>
                      <a:pt x="27" y="122"/>
                      <a:pt x="37" y="122"/>
                    </a:cubicBezTo>
                    <a:cubicBezTo>
                      <a:pt x="41" y="122"/>
                      <a:pt x="45" y="121"/>
                      <a:pt x="49" y="119"/>
                    </a:cubicBezTo>
                    <a:cubicBezTo>
                      <a:pt x="53" y="117"/>
                      <a:pt x="56" y="115"/>
                      <a:pt x="58" y="111"/>
                    </a:cubicBezTo>
                    <a:cubicBezTo>
                      <a:pt x="60" y="108"/>
                      <a:pt x="61" y="104"/>
                      <a:pt x="61" y="101"/>
                    </a:cubicBezTo>
                    <a:cubicBezTo>
                      <a:pt x="61" y="96"/>
                      <a:pt x="59" y="92"/>
                      <a:pt x="56" y="88"/>
                    </a:cubicBezTo>
                    <a:cubicBezTo>
                      <a:pt x="52" y="82"/>
                      <a:pt x="45" y="75"/>
                      <a:pt x="34" y="67"/>
                    </a:cubicBezTo>
                    <a:cubicBezTo>
                      <a:pt x="24" y="59"/>
                      <a:pt x="17" y="53"/>
                      <a:pt x="15" y="50"/>
                    </a:cubicBezTo>
                    <a:cubicBezTo>
                      <a:pt x="10" y="44"/>
                      <a:pt x="8" y="37"/>
                      <a:pt x="8" y="30"/>
                    </a:cubicBezTo>
                    <a:cubicBezTo>
                      <a:pt x="8" y="25"/>
                      <a:pt x="9" y="20"/>
                      <a:pt x="12" y="15"/>
                    </a:cubicBezTo>
                    <a:cubicBezTo>
                      <a:pt x="14" y="10"/>
                      <a:pt x="18" y="7"/>
                      <a:pt x="23" y="4"/>
                    </a:cubicBezTo>
                    <a:cubicBezTo>
                      <a:pt x="28" y="2"/>
                      <a:pt x="33" y="0"/>
                      <a:pt x="39" y="0"/>
                    </a:cubicBezTo>
                    <a:cubicBezTo>
                      <a:pt x="45" y="0"/>
                      <a:pt x="51" y="2"/>
                      <a:pt x="56" y="5"/>
                    </a:cubicBezTo>
                    <a:cubicBezTo>
                      <a:pt x="61" y="8"/>
                      <a:pt x="67" y="13"/>
                      <a:pt x="72" y="21"/>
                    </a:cubicBezTo>
                    <a:cubicBezTo>
                      <a:pt x="62" y="29"/>
                      <a:pt x="62" y="29"/>
                      <a:pt x="62" y="29"/>
                    </a:cubicBezTo>
                    <a:cubicBezTo>
                      <a:pt x="57" y="23"/>
                      <a:pt x="53" y="19"/>
                      <a:pt x="50" y="16"/>
                    </a:cubicBezTo>
                    <a:cubicBezTo>
                      <a:pt x="46" y="14"/>
                      <a:pt x="43" y="13"/>
                      <a:pt x="39" y="13"/>
                    </a:cubicBezTo>
                    <a:cubicBezTo>
                      <a:pt x="33" y="13"/>
                      <a:pt x="29" y="15"/>
                      <a:pt x="26" y="18"/>
                    </a:cubicBezTo>
                    <a:cubicBezTo>
                      <a:pt x="23" y="21"/>
                      <a:pt x="21" y="25"/>
                      <a:pt x="21" y="30"/>
                    </a:cubicBezTo>
                    <a:cubicBezTo>
                      <a:pt x="21" y="33"/>
                      <a:pt x="22" y="35"/>
                      <a:pt x="23" y="38"/>
                    </a:cubicBezTo>
                    <a:cubicBezTo>
                      <a:pt x="24" y="40"/>
                      <a:pt x="26" y="43"/>
                      <a:pt x="29" y="46"/>
                    </a:cubicBezTo>
                    <a:cubicBezTo>
                      <a:pt x="31" y="48"/>
                      <a:pt x="36" y="52"/>
                      <a:pt x="46" y="59"/>
                    </a:cubicBezTo>
                    <a:cubicBezTo>
                      <a:pt x="57" y="67"/>
                      <a:pt x="64" y="75"/>
                      <a:pt x="68" y="81"/>
                    </a:cubicBezTo>
                    <a:cubicBezTo>
                      <a:pt x="73" y="87"/>
                      <a:pt x="75" y="94"/>
                      <a:pt x="75" y="100"/>
                    </a:cubicBezTo>
                    <a:cubicBezTo>
                      <a:pt x="75" y="110"/>
                      <a:pt x="71" y="118"/>
                      <a:pt x="64" y="124"/>
                    </a:cubicBezTo>
                    <a:cubicBezTo>
                      <a:pt x="57" y="131"/>
                      <a:pt x="48" y="135"/>
                      <a:pt x="38" y="135"/>
                    </a:cubicBezTo>
                    <a:cubicBezTo>
                      <a:pt x="31" y="135"/>
                      <a:pt x="23" y="133"/>
                      <a:pt x="17" y="129"/>
                    </a:cubicBezTo>
                    <a:cubicBezTo>
                      <a:pt x="11" y="124"/>
                      <a:pt x="5" y="117"/>
                      <a:pt x="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7" name="Freeform 112"/>
              <p:cNvSpPr>
                <a:spLocks noEditPoints="1"/>
              </p:cNvSpPr>
              <p:nvPr userDrawn="1"/>
            </p:nvSpPr>
            <p:spPr bwMode="auto">
              <a:xfrm>
                <a:off x="-682625" y="-581026"/>
                <a:ext cx="461963" cy="482600"/>
              </a:xfrm>
              <a:custGeom>
                <a:avLst/>
                <a:gdLst>
                  <a:gd name="T0" fmla="*/ 149 w 291"/>
                  <a:gd name="T1" fmla="*/ 0 h 304"/>
                  <a:gd name="T2" fmla="*/ 291 w 291"/>
                  <a:gd name="T3" fmla="*/ 304 h 304"/>
                  <a:gd name="T4" fmla="*/ 258 w 291"/>
                  <a:gd name="T5" fmla="*/ 304 h 304"/>
                  <a:gd name="T6" fmla="*/ 211 w 291"/>
                  <a:gd name="T7" fmla="*/ 203 h 304"/>
                  <a:gd name="T8" fmla="*/ 81 w 291"/>
                  <a:gd name="T9" fmla="*/ 203 h 304"/>
                  <a:gd name="T10" fmla="*/ 33 w 291"/>
                  <a:gd name="T11" fmla="*/ 304 h 304"/>
                  <a:gd name="T12" fmla="*/ 0 w 291"/>
                  <a:gd name="T13" fmla="*/ 304 h 304"/>
                  <a:gd name="T14" fmla="*/ 142 w 291"/>
                  <a:gd name="T15" fmla="*/ 0 h 304"/>
                  <a:gd name="T16" fmla="*/ 149 w 291"/>
                  <a:gd name="T17" fmla="*/ 0 h 304"/>
                  <a:gd name="T18" fmla="*/ 147 w 291"/>
                  <a:gd name="T19" fmla="*/ 66 h 304"/>
                  <a:gd name="T20" fmla="*/ 95 w 291"/>
                  <a:gd name="T21" fmla="*/ 174 h 304"/>
                  <a:gd name="T22" fmla="*/ 199 w 291"/>
                  <a:gd name="T23" fmla="*/ 174 h 304"/>
                  <a:gd name="T24" fmla="*/ 147 w 291"/>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304">
                    <a:moveTo>
                      <a:pt x="149" y="0"/>
                    </a:moveTo>
                    <a:lnTo>
                      <a:pt x="291" y="304"/>
                    </a:lnTo>
                    <a:lnTo>
                      <a:pt x="258" y="304"/>
                    </a:lnTo>
                    <a:lnTo>
                      <a:pt x="211" y="203"/>
                    </a:lnTo>
                    <a:lnTo>
                      <a:pt x="81" y="203"/>
                    </a:lnTo>
                    <a:lnTo>
                      <a:pt x="33" y="304"/>
                    </a:lnTo>
                    <a:lnTo>
                      <a:pt x="0" y="304"/>
                    </a:lnTo>
                    <a:lnTo>
                      <a:pt x="142" y="0"/>
                    </a:lnTo>
                    <a:lnTo>
                      <a:pt x="149" y="0"/>
                    </a:lnTo>
                    <a:close/>
                    <a:moveTo>
                      <a:pt x="147" y="66"/>
                    </a:moveTo>
                    <a:lnTo>
                      <a:pt x="95" y="174"/>
                    </a:lnTo>
                    <a:lnTo>
                      <a:pt x="199" y="174"/>
                    </a:lnTo>
                    <a:lnTo>
                      <a:pt x="1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8" name="Freeform 113"/>
              <p:cNvSpPr>
                <a:spLocks/>
              </p:cNvSpPr>
              <p:nvPr userDrawn="1"/>
            </p:nvSpPr>
            <p:spPr bwMode="auto">
              <a:xfrm>
                <a:off x="-146050" y="-581026"/>
                <a:ext cx="379413" cy="482600"/>
              </a:xfrm>
              <a:custGeom>
                <a:avLst/>
                <a:gdLst>
                  <a:gd name="T0" fmla="*/ 0 w 239"/>
                  <a:gd name="T1" fmla="*/ 304 h 304"/>
                  <a:gd name="T2" fmla="*/ 0 w 239"/>
                  <a:gd name="T3" fmla="*/ 0 h 304"/>
                  <a:gd name="T4" fmla="*/ 7 w 239"/>
                  <a:gd name="T5" fmla="*/ 0 h 304"/>
                  <a:gd name="T6" fmla="*/ 208 w 239"/>
                  <a:gd name="T7" fmla="*/ 233 h 304"/>
                  <a:gd name="T8" fmla="*/ 208 w 239"/>
                  <a:gd name="T9" fmla="*/ 0 h 304"/>
                  <a:gd name="T10" fmla="*/ 239 w 239"/>
                  <a:gd name="T11" fmla="*/ 0 h 304"/>
                  <a:gd name="T12" fmla="*/ 239 w 239"/>
                  <a:gd name="T13" fmla="*/ 304 h 304"/>
                  <a:gd name="T14" fmla="*/ 232 w 239"/>
                  <a:gd name="T15" fmla="*/ 304 h 304"/>
                  <a:gd name="T16" fmla="*/ 31 w 239"/>
                  <a:gd name="T17" fmla="*/ 75 h 304"/>
                  <a:gd name="T18" fmla="*/ 31 w 239"/>
                  <a:gd name="T19" fmla="*/ 304 h 304"/>
                  <a:gd name="T20" fmla="*/ 0 w 239"/>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304">
                    <a:moveTo>
                      <a:pt x="0" y="304"/>
                    </a:moveTo>
                    <a:lnTo>
                      <a:pt x="0" y="0"/>
                    </a:lnTo>
                    <a:lnTo>
                      <a:pt x="7" y="0"/>
                    </a:lnTo>
                    <a:lnTo>
                      <a:pt x="208" y="233"/>
                    </a:lnTo>
                    <a:lnTo>
                      <a:pt x="208" y="0"/>
                    </a:lnTo>
                    <a:lnTo>
                      <a:pt x="239" y="0"/>
                    </a:lnTo>
                    <a:lnTo>
                      <a:pt x="239" y="304"/>
                    </a:lnTo>
                    <a:lnTo>
                      <a:pt x="232" y="304"/>
                    </a:lnTo>
                    <a:lnTo>
                      <a:pt x="31" y="75"/>
                    </a:lnTo>
                    <a:lnTo>
                      <a:pt x="31" y="304"/>
                    </a:ln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19" name="Freeform 114"/>
              <p:cNvSpPr>
                <a:spLocks noEditPoints="1"/>
              </p:cNvSpPr>
              <p:nvPr userDrawn="1"/>
            </p:nvSpPr>
            <p:spPr bwMode="auto">
              <a:xfrm>
                <a:off x="349250" y="-581026"/>
                <a:ext cx="404813" cy="482600"/>
              </a:xfrm>
              <a:custGeom>
                <a:avLst/>
                <a:gdLst>
                  <a:gd name="T0" fmla="*/ 0 w 108"/>
                  <a:gd name="T1" fmla="*/ 129 h 129"/>
                  <a:gd name="T2" fmla="*/ 0 w 108"/>
                  <a:gd name="T3" fmla="*/ 0 h 129"/>
                  <a:gd name="T4" fmla="*/ 27 w 108"/>
                  <a:gd name="T5" fmla="*/ 0 h 129"/>
                  <a:gd name="T6" fmla="*/ 68 w 108"/>
                  <a:gd name="T7" fmla="*/ 5 h 129"/>
                  <a:gd name="T8" fmla="*/ 97 w 108"/>
                  <a:gd name="T9" fmla="*/ 28 h 129"/>
                  <a:gd name="T10" fmla="*/ 108 w 108"/>
                  <a:gd name="T11" fmla="*/ 66 h 129"/>
                  <a:gd name="T12" fmla="*/ 100 w 108"/>
                  <a:gd name="T13" fmla="*/ 100 h 129"/>
                  <a:gd name="T14" fmla="*/ 78 w 108"/>
                  <a:gd name="T15" fmla="*/ 122 h 129"/>
                  <a:gd name="T16" fmla="*/ 41 w 108"/>
                  <a:gd name="T17" fmla="*/ 129 h 129"/>
                  <a:gd name="T18" fmla="*/ 0 w 108"/>
                  <a:gd name="T19" fmla="*/ 129 h 129"/>
                  <a:gd name="T20" fmla="*/ 12 w 108"/>
                  <a:gd name="T21" fmla="*/ 116 h 129"/>
                  <a:gd name="T22" fmla="*/ 27 w 108"/>
                  <a:gd name="T23" fmla="*/ 116 h 129"/>
                  <a:gd name="T24" fmla="*/ 64 w 108"/>
                  <a:gd name="T25" fmla="*/ 113 h 129"/>
                  <a:gd name="T26" fmla="*/ 87 w 108"/>
                  <a:gd name="T27" fmla="*/ 96 h 129"/>
                  <a:gd name="T28" fmla="*/ 95 w 108"/>
                  <a:gd name="T29" fmla="*/ 66 h 129"/>
                  <a:gd name="T30" fmla="*/ 86 w 108"/>
                  <a:gd name="T31" fmla="*/ 35 h 129"/>
                  <a:gd name="T32" fmla="*/ 61 w 108"/>
                  <a:gd name="T33" fmla="*/ 17 h 129"/>
                  <a:gd name="T34" fmla="*/ 21 w 108"/>
                  <a:gd name="T35" fmla="*/ 13 h 129"/>
                  <a:gd name="T36" fmla="*/ 12 w 108"/>
                  <a:gd name="T37" fmla="*/ 13 h 129"/>
                  <a:gd name="T38" fmla="*/ 12 w 108"/>
                  <a:gd name="T39"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29">
                    <a:moveTo>
                      <a:pt x="0" y="129"/>
                    </a:moveTo>
                    <a:cubicBezTo>
                      <a:pt x="0" y="0"/>
                      <a:pt x="0" y="0"/>
                      <a:pt x="0" y="0"/>
                    </a:cubicBezTo>
                    <a:cubicBezTo>
                      <a:pt x="27" y="0"/>
                      <a:pt x="27" y="0"/>
                      <a:pt x="27" y="0"/>
                    </a:cubicBezTo>
                    <a:cubicBezTo>
                      <a:pt x="46" y="0"/>
                      <a:pt x="60" y="2"/>
                      <a:pt x="68" y="5"/>
                    </a:cubicBezTo>
                    <a:cubicBezTo>
                      <a:pt x="81" y="9"/>
                      <a:pt x="90" y="17"/>
                      <a:pt x="97" y="28"/>
                    </a:cubicBezTo>
                    <a:cubicBezTo>
                      <a:pt x="104" y="38"/>
                      <a:pt x="108" y="51"/>
                      <a:pt x="108" y="66"/>
                    </a:cubicBezTo>
                    <a:cubicBezTo>
                      <a:pt x="108" y="79"/>
                      <a:pt x="105" y="90"/>
                      <a:pt x="100" y="100"/>
                    </a:cubicBezTo>
                    <a:cubicBezTo>
                      <a:pt x="94" y="110"/>
                      <a:pt x="87" y="117"/>
                      <a:pt x="78" y="122"/>
                    </a:cubicBezTo>
                    <a:cubicBezTo>
                      <a:pt x="69" y="126"/>
                      <a:pt x="57" y="129"/>
                      <a:pt x="41" y="129"/>
                    </a:cubicBezTo>
                    <a:lnTo>
                      <a:pt x="0" y="129"/>
                    </a:lnTo>
                    <a:close/>
                    <a:moveTo>
                      <a:pt x="12" y="116"/>
                    </a:moveTo>
                    <a:cubicBezTo>
                      <a:pt x="27" y="116"/>
                      <a:pt x="27" y="116"/>
                      <a:pt x="27" y="116"/>
                    </a:cubicBezTo>
                    <a:cubicBezTo>
                      <a:pt x="45" y="116"/>
                      <a:pt x="57" y="115"/>
                      <a:pt x="64" y="113"/>
                    </a:cubicBezTo>
                    <a:cubicBezTo>
                      <a:pt x="74" y="110"/>
                      <a:pt x="81" y="104"/>
                      <a:pt x="87" y="96"/>
                    </a:cubicBezTo>
                    <a:cubicBezTo>
                      <a:pt x="92" y="88"/>
                      <a:pt x="95" y="78"/>
                      <a:pt x="95" y="66"/>
                    </a:cubicBezTo>
                    <a:cubicBezTo>
                      <a:pt x="95" y="54"/>
                      <a:pt x="92" y="43"/>
                      <a:pt x="86" y="35"/>
                    </a:cubicBezTo>
                    <a:cubicBezTo>
                      <a:pt x="80" y="26"/>
                      <a:pt x="72" y="20"/>
                      <a:pt x="61" y="17"/>
                    </a:cubicBezTo>
                    <a:cubicBezTo>
                      <a:pt x="53" y="14"/>
                      <a:pt x="40" y="13"/>
                      <a:pt x="21" y="13"/>
                    </a:cubicBezTo>
                    <a:cubicBezTo>
                      <a:pt x="12" y="13"/>
                      <a:pt x="12" y="13"/>
                      <a:pt x="12" y="13"/>
                    </a:cubicBezTo>
                    <a:lnTo>
                      <a:pt x="1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0" name="Freeform 115"/>
              <p:cNvSpPr>
                <a:spLocks/>
              </p:cNvSpPr>
              <p:nvPr userDrawn="1"/>
            </p:nvSpPr>
            <p:spPr bwMode="auto">
              <a:xfrm>
                <a:off x="1009650" y="-581026"/>
                <a:ext cx="542925" cy="482600"/>
              </a:xfrm>
              <a:custGeom>
                <a:avLst/>
                <a:gdLst>
                  <a:gd name="T0" fmla="*/ 0 w 342"/>
                  <a:gd name="T1" fmla="*/ 304 h 304"/>
                  <a:gd name="T2" fmla="*/ 45 w 342"/>
                  <a:gd name="T3" fmla="*/ 0 h 304"/>
                  <a:gd name="T4" fmla="*/ 49 w 342"/>
                  <a:gd name="T5" fmla="*/ 0 h 304"/>
                  <a:gd name="T6" fmla="*/ 172 w 342"/>
                  <a:gd name="T7" fmla="*/ 250 h 304"/>
                  <a:gd name="T8" fmla="*/ 293 w 342"/>
                  <a:gd name="T9" fmla="*/ 0 h 304"/>
                  <a:gd name="T10" fmla="*/ 297 w 342"/>
                  <a:gd name="T11" fmla="*/ 0 h 304"/>
                  <a:gd name="T12" fmla="*/ 342 w 342"/>
                  <a:gd name="T13" fmla="*/ 304 h 304"/>
                  <a:gd name="T14" fmla="*/ 311 w 342"/>
                  <a:gd name="T15" fmla="*/ 304 h 304"/>
                  <a:gd name="T16" fmla="*/ 283 w 342"/>
                  <a:gd name="T17" fmla="*/ 87 h 304"/>
                  <a:gd name="T18" fmla="*/ 174 w 342"/>
                  <a:gd name="T19" fmla="*/ 304 h 304"/>
                  <a:gd name="T20" fmla="*/ 167 w 342"/>
                  <a:gd name="T21" fmla="*/ 304 h 304"/>
                  <a:gd name="T22" fmla="*/ 59 w 342"/>
                  <a:gd name="T23" fmla="*/ 85 h 304"/>
                  <a:gd name="T24" fmla="*/ 30 w 342"/>
                  <a:gd name="T25" fmla="*/ 304 h 304"/>
                  <a:gd name="T26" fmla="*/ 0 w 342"/>
                  <a:gd name="T2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304">
                    <a:moveTo>
                      <a:pt x="0" y="304"/>
                    </a:moveTo>
                    <a:lnTo>
                      <a:pt x="45" y="0"/>
                    </a:lnTo>
                    <a:lnTo>
                      <a:pt x="49" y="0"/>
                    </a:lnTo>
                    <a:lnTo>
                      <a:pt x="172" y="250"/>
                    </a:lnTo>
                    <a:lnTo>
                      <a:pt x="293" y="0"/>
                    </a:lnTo>
                    <a:lnTo>
                      <a:pt x="297" y="0"/>
                    </a:lnTo>
                    <a:lnTo>
                      <a:pt x="342" y="304"/>
                    </a:lnTo>
                    <a:lnTo>
                      <a:pt x="311" y="304"/>
                    </a:lnTo>
                    <a:lnTo>
                      <a:pt x="283" y="87"/>
                    </a:lnTo>
                    <a:lnTo>
                      <a:pt x="174" y="304"/>
                    </a:lnTo>
                    <a:lnTo>
                      <a:pt x="167" y="304"/>
                    </a:lnTo>
                    <a:lnTo>
                      <a:pt x="59" y="85"/>
                    </a:lnTo>
                    <a:lnTo>
                      <a:pt x="30" y="304"/>
                    </a:ln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1" name="Freeform 116"/>
              <p:cNvSpPr>
                <a:spLocks/>
              </p:cNvSpPr>
              <p:nvPr userDrawn="1"/>
            </p:nvSpPr>
            <p:spPr bwMode="auto">
              <a:xfrm>
                <a:off x="1646237" y="-581026"/>
                <a:ext cx="319088" cy="493713"/>
              </a:xfrm>
              <a:custGeom>
                <a:avLst/>
                <a:gdLst>
                  <a:gd name="T0" fmla="*/ 0 w 85"/>
                  <a:gd name="T1" fmla="*/ 0 h 132"/>
                  <a:gd name="T2" fmla="*/ 13 w 85"/>
                  <a:gd name="T3" fmla="*/ 0 h 132"/>
                  <a:gd name="T4" fmla="*/ 13 w 85"/>
                  <a:gd name="T5" fmla="*/ 78 h 132"/>
                  <a:gd name="T6" fmla="*/ 14 w 85"/>
                  <a:gd name="T7" fmla="*/ 95 h 132"/>
                  <a:gd name="T8" fmla="*/ 18 w 85"/>
                  <a:gd name="T9" fmla="*/ 108 h 132"/>
                  <a:gd name="T10" fmla="*/ 29 w 85"/>
                  <a:gd name="T11" fmla="*/ 116 h 132"/>
                  <a:gd name="T12" fmla="*/ 43 w 85"/>
                  <a:gd name="T13" fmla="*/ 120 h 132"/>
                  <a:gd name="T14" fmla="*/ 56 w 85"/>
                  <a:gd name="T15" fmla="*/ 117 h 132"/>
                  <a:gd name="T16" fmla="*/ 65 w 85"/>
                  <a:gd name="T17" fmla="*/ 109 h 132"/>
                  <a:gd name="T18" fmla="*/ 71 w 85"/>
                  <a:gd name="T19" fmla="*/ 98 h 132"/>
                  <a:gd name="T20" fmla="*/ 72 w 85"/>
                  <a:gd name="T21" fmla="*/ 78 h 132"/>
                  <a:gd name="T22" fmla="*/ 72 w 85"/>
                  <a:gd name="T23" fmla="*/ 0 h 132"/>
                  <a:gd name="T24" fmla="*/ 85 w 85"/>
                  <a:gd name="T25" fmla="*/ 0 h 132"/>
                  <a:gd name="T26" fmla="*/ 85 w 85"/>
                  <a:gd name="T27" fmla="*/ 78 h 132"/>
                  <a:gd name="T28" fmla="*/ 82 w 85"/>
                  <a:gd name="T29" fmla="*/ 106 h 132"/>
                  <a:gd name="T30" fmla="*/ 69 w 85"/>
                  <a:gd name="T31" fmla="*/ 124 h 132"/>
                  <a:gd name="T32" fmla="*/ 44 w 85"/>
                  <a:gd name="T33" fmla="*/ 132 h 132"/>
                  <a:gd name="T34" fmla="*/ 18 w 85"/>
                  <a:gd name="T35" fmla="*/ 124 h 132"/>
                  <a:gd name="T36" fmla="*/ 3 w 85"/>
                  <a:gd name="T37" fmla="*/ 105 h 132"/>
                  <a:gd name="T38" fmla="*/ 0 w 85"/>
                  <a:gd name="T39" fmla="*/ 78 h 132"/>
                  <a:gd name="T40" fmla="*/ 0 w 85"/>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32">
                    <a:moveTo>
                      <a:pt x="0" y="0"/>
                    </a:moveTo>
                    <a:cubicBezTo>
                      <a:pt x="13" y="0"/>
                      <a:pt x="13" y="0"/>
                      <a:pt x="13" y="0"/>
                    </a:cubicBezTo>
                    <a:cubicBezTo>
                      <a:pt x="13" y="78"/>
                      <a:pt x="13" y="78"/>
                      <a:pt x="13" y="78"/>
                    </a:cubicBezTo>
                    <a:cubicBezTo>
                      <a:pt x="13" y="87"/>
                      <a:pt x="13" y="93"/>
                      <a:pt x="14" y="95"/>
                    </a:cubicBezTo>
                    <a:cubicBezTo>
                      <a:pt x="14" y="100"/>
                      <a:pt x="16" y="104"/>
                      <a:pt x="18" y="108"/>
                    </a:cubicBezTo>
                    <a:cubicBezTo>
                      <a:pt x="21" y="111"/>
                      <a:pt x="24" y="114"/>
                      <a:pt x="29" y="116"/>
                    </a:cubicBezTo>
                    <a:cubicBezTo>
                      <a:pt x="34" y="118"/>
                      <a:pt x="39" y="120"/>
                      <a:pt x="43" y="120"/>
                    </a:cubicBezTo>
                    <a:cubicBezTo>
                      <a:pt x="48" y="120"/>
                      <a:pt x="52" y="119"/>
                      <a:pt x="56" y="117"/>
                    </a:cubicBezTo>
                    <a:cubicBezTo>
                      <a:pt x="60" y="115"/>
                      <a:pt x="63" y="113"/>
                      <a:pt x="65" y="109"/>
                    </a:cubicBezTo>
                    <a:cubicBezTo>
                      <a:pt x="68" y="106"/>
                      <a:pt x="70" y="102"/>
                      <a:pt x="71" y="98"/>
                    </a:cubicBezTo>
                    <a:cubicBezTo>
                      <a:pt x="72" y="95"/>
                      <a:pt x="72" y="88"/>
                      <a:pt x="72" y="78"/>
                    </a:cubicBezTo>
                    <a:cubicBezTo>
                      <a:pt x="72" y="0"/>
                      <a:pt x="72" y="0"/>
                      <a:pt x="72" y="0"/>
                    </a:cubicBezTo>
                    <a:cubicBezTo>
                      <a:pt x="85" y="0"/>
                      <a:pt x="85" y="0"/>
                      <a:pt x="85" y="0"/>
                    </a:cubicBezTo>
                    <a:cubicBezTo>
                      <a:pt x="85" y="78"/>
                      <a:pt x="85" y="78"/>
                      <a:pt x="85" y="78"/>
                    </a:cubicBezTo>
                    <a:cubicBezTo>
                      <a:pt x="85" y="89"/>
                      <a:pt x="84" y="98"/>
                      <a:pt x="82" y="106"/>
                    </a:cubicBezTo>
                    <a:cubicBezTo>
                      <a:pt x="80" y="113"/>
                      <a:pt x="75" y="119"/>
                      <a:pt x="69" y="124"/>
                    </a:cubicBezTo>
                    <a:cubicBezTo>
                      <a:pt x="62" y="129"/>
                      <a:pt x="54" y="132"/>
                      <a:pt x="44" y="132"/>
                    </a:cubicBezTo>
                    <a:cubicBezTo>
                      <a:pt x="34" y="132"/>
                      <a:pt x="25" y="129"/>
                      <a:pt x="18" y="124"/>
                    </a:cubicBezTo>
                    <a:cubicBezTo>
                      <a:pt x="10" y="119"/>
                      <a:pt x="5" y="113"/>
                      <a:pt x="3" y="105"/>
                    </a:cubicBezTo>
                    <a:cubicBezTo>
                      <a:pt x="1" y="100"/>
                      <a:pt x="0" y="91"/>
                      <a:pt x="0" y="7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2" name="Freeform 117"/>
              <p:cNvSpPr>
                <a:spLocks/>
              </p:cNvSpPr>
              <p:nvPr userDrawn="1"/>
            </p:nvSpPr>
            <p:spPr bwMode="auto">
              <a:xfrm>
                <a:off x="2036762" y="-581026"/>
                <a:ext cx="261938" cy="482600"/>
              </a:xfrm>
              <a:custGeom>
                <a:avLst/>
                <a:gdLst>
                  <a:gd name="T0" fmla="*/ 0 w 165"/>
                  <a:gd name="T1" fmla="*/ 30 h 304"/>
                  <a:gd name="T2" fmla="*/ 0 w 165"/>
                  <a:gd name="T3" fmla="*/ 0 h 304"/>
                  <a:gd name="T4" fmla="*/ 165 w 165"/>
                  <a:gd name="T5" fmla="*/ 0 h 304"/>
                  <a:gd name="T6" fmla="*/ 165 w 165"/>
                  <a:gd name="T7" fmla="*/ 30 h 304"/>
                  <a:gd name="T8" fmla="*/ 99 w 165"/>
                  <a:gd name="T9" fmla="*/ 30 h 304"/>
                  <a:gd name="T10" fmla="*/ 99 w 165"/>
                  <a:gd name="T11" fmla="*/ 304 h 304"/>
                  <a:gd name="T12" fmla="*/ 68 w 165"/>
                  <a:gd name="T13" fmla="*/ 304 h 304"/>
                  <a:gd name="T14" fmla="*/ 68 w 165"/>
                  <a:gd name="T15" fmla="*/ 30 h 304"/>
                  <a:gd name="T16" fmla="*/ 0 w 165"/>
                  <a:gd name="T17"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04">
                    <a:moveTo>
                      <a:pt x="0" y="30"/>
                    </a:moveTo>
                    <a:lnTo>
                      <a:pt x="0" y="0"/>
                    </a:lnTo>
                    <a:lnTo>
                      <a:pt x="165" y="0"/>
                    </a:lnTo>
                    <a:lnTo>
                      <a:pt x="165" y="30"/>
                    </a:lnTo>
                    <a:lnTo>
                      <a:pt x="99" y="30"/>
                    </a:lnTo>
                    <a:lnTo>
                      <a:pt x="99" y="304"/>
                    </a:lnTo>
                    <a:lnTo>
                      <a:pt x="68" y="304"/>
                    </a:lnTo>
                    <a:lnTo>
                      <a:pt x="68"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3" name="Freeform 118"/>
              <p:cNvSpPr>
                <a:spLocks/>
              </p:cNvSpPr>
              <p:nvPr userDrawn="1"/>
            </p:nvSpPr>
            <p:spPr bwMode="auto">
              <a:xfrm>
                <a:off x="2370137" y="-581026"/>
                <a:ext cx="319088" cy="493713"/>
              </a:xfrm>
              <a:custGeom>
                <a:avLst/>
                <a:gdLst>
                  <a:gd name="T0" fmla="*/ 0 w 85"/>
                  <a:gd name="T1" fmla="*/ 0 h 132"/>
                  <a:gd name="T2" fmla="*/ 13 w 85"/>
                  <a:gd name="T3" fmla="*/ 0 h 132"/>
                  <a:gd name="T4" fmla="*/ 13 w 85"/>
                  <a:gd name="T5" fmla="*/ 78 h 132"/>
                  <a:gd name="T6" fmla="*/ 13 w 85"/>
                  <a:gd name="T7" fmla="*/ 95 h 132"/>
                  <a:gd name="T8" fmla="*/ 18 w 85"/>
                  <a:gd name="T9" fmla="*/ 108 h 132"/>
                  <a:gd name="T10" fmla="*/ 29 w 85"/>
                  <a:gd name="T11" fmla="*/ 116 h 132"/>
                  <a:gd name="T12" fmla="*/ 43 w 85"/>
                  <a:gd name="T13" fmla="*/ 120 h 132"/>
                  <a:gd name="T14" fmla="*/ 55 w 85"/>
                  <a:gd name="T15" fmla="*/ 117 h 132"/>
                  <a:gd name="T16" fmla="*/ 65 w 85"/>
                  <a:gd name="T17" fmla="*/ 109 h 132"/>
                  <a:gd name="T18" fmla="*/ 71 w 85"/>
                  <a:gd name="T19" fmla="*/ 98 h 132"/>
                  <a:gd name="T20" fmla="*/ 72 w 85"/>
                  <a:gd name="T21" fmla="*/ 78 h 132"/>
                  <a:gd name="T22" fmla="*/ 72 w 85"/>
                  <a:gd name="T23" fmla="*/ 0 h 132"/>
                  <a:gd name="T24" fmla="*/ 85 w 85"/>
                  <a:gd name="T25" fmla="*/ 0 h 132"/>
                  <a:gd name="T26" fmla="*/ 85 w 85"/>
                  <a:gd name="T27" fmla="*/ 78 h 132"/>
                  <a:gd name="T28" fmla="*/ 82 w 85"/>
                  <a:gd name="T29" fmla="*/ 106 h 132"/>
                  <a:gd name="T30" fmla="*/ 68 w 85"/>
                  <a:gd name="T31" fmla="*/ 124 h 132"/>
                  <a:gd name="T32" fmla="*/ 44 w 85"/>
                  <a:gd name="T33" fmla="*/ 132 h 132"/>
                  <a:gd name="T34" fmla="*/ 17 w 85"/>
                  <a:gd name="T35" fmla="*/ 124 h 132"/>
                  <a:gd name="T36" fmla="*/ 3 w 85"/>
                  <a:gd name="T37" fmla="*/ 105 h 132"/>
                  <a:gd name="T38" fmla="*/ 0 w 85"/>
                  <a:gd name="T39" fmla="*/ 78 h 132"/>
                  <a:gd name="T40" fmla="*/ 0 w 85"/>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32">
                    <a:moveTo>
                      <a:pt x="0" y="0"/>
                    </a:moveTo>
                    <a:cubicBezTo>
                      <a:pt x="13" y="0"/>
                      <a:pt x="13" y="0"/>
                      <a:pt x="13" y="0"/>
                    </a:cubicBezTo>
                    <a:cubicBezTo>
                      <a:pt x="13" y="78"/>
                      <a:pt x="13" y="78"/>
                      <a:pt x="13" y="78"/>
                    </a:cubicBezTo>
                    <a:cubicBezTo>
                      <a:pt x="13" y="87"/>
                      <a:pt x="13" y="93"/>
                      <a:pt x="13" y="95"/>
                    </a:cubicBezTo>
                    <a:cubicBezTo>
                      <a:pt x="14" y="100"/>
                      <a:pt x="16" y="104"/>
                      <a:pt x="18" y="108"/>
                    </a:cubicBezTo>
                    <a:cubicBezTo>
                      <a:pt x="20" y="111"/>
                      <a:pt x="24" y="114"/>
                      <a:pt x="29" y="116"/>
                    </a:cubicBezTo>
                    <a:cubicBezTo>
                      <a:pt x="33" y="118"/>
                      <a:pt x="38" y="120"/>
                      <a:pt x="43" y="120"/>
                    </a:cubicBezTo>
                    <a:cubicBezTo>
                      <a:pt x="47" y="120"/>
                      <a:pt x="52" y="119"/>
                      <a:pt x="55" y="117"/>
                    </a:cubicBezTo>
                    <a:cubicBezTo>
                      <a:pt x="59" y="115"/>
                      <a:pt x="63" y="113"/>
                      <a:pt x="65" y="109"/>
                    </a:cubicBezTo>
                    <a:cubicBezTo>
                      <a:pt x="68" y="106"/>
                      <a:pt x="70" y="102"/>
                      <a:pt x="71" y="98"/>
                    </a:cubicBezTo>
                    <a:cubicBezTo>
                      <a:pt x="72" y="95"/>
                      <a:pt x="72" y="88"/>
                      <a:pt x="72" y="78"/>
                    </a:cubicBezTo>
                    <a:cubicBezTo>
                      <a:pt x="72" y="0"/>
                      <a:pt x="72" y="0"/>
                      <a:pt x="72" y="0"/>
                    </a:cubicBezTo>
                    <a:cubicBezTo>
                      <a:pt x="85" y="0"/>
                      <a:pt x="85" y="0"/>
                      <a:pt x="85" y="0"/>
                    </a:cubicBezTo>
                    <a:cubicBezTo>
                      <a:pt x="85" y="78"/>
                      <a:pt x="85" y="78"/>
                      <a:pt x="85" y="78"/>
                    </a:cubicBezTo>
                    <a:cubicBezTo>
                      <a:pt x="85" y="89"/>
                      <a:pt x="84" y="98"/>
                      <a:pt x="82" y="106"/>
                    </a:cubicBezTo>
                    <a:cubicBezTo>
                      <a:pt x="79" y="113"/>
                      <a:pt x="75" y="119"/>
                      <a:pt x="68" y="124"/>
                    </a:cubicBezTo>
                    <a:cubicBezTo>
                      <a:pt x="62" y="129"/>
                      <a:pt x="53" y="132"/>
                      <a:pt x="44" y="132"/>
                    </a:cubicBezTo>
                    <a:cubicBezTo>
                      <a:pt x="34" y="132"/>
                      <a:pt x="25" y="129"/>
                      <a:pt x="17" y="124"/>
                    </a:cubicBezTo>
                    <a:cubicBezTo>
                      <a:pt x="10" y="119"/>
                      <a:pt x="5" y="113"/>
                      <a:pt x="3" y="105"/>
                    </a:cubicBezTo>
                    <a:cubicBezTo>
                      <a:pt x="1" y="100"/>
                      <a:pt x="0" y="91"/>
                      <a:pt x="0" y="7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4" name="Freeform 119"/>
              <p:cNvSpPr>
                <a:spLocks noEditPoints="1"/>
              </p:cNvSpPr>
              <p:nvPr userDrawn="1"/>
            </p:nvSpPr>
            <p:spPr bwMode="auto">
              <a:xfrm>
                <a:off x="2763837" y="-581026"/>
                <a:ext cx="465138" cy="482600"/>
              </a:xfrm>
              <a:custGeom>
                <a:avLst/>
                <a:gdLst>
                  <a:gd name="T0" fmla="*/ 151 w 293"/>
                  <a:gd name="T1" fmla="*/ 0 h 304"/>
                  <a:gd name="T2" fmla="*/ 293 w 293"/>
                  <a:gd name="T3" fmla="*/ 304 h 304"/>
                  <a:gd name="T4" fmla="*/ 260 w 293"/>
                  <a:gd name="T5" fmla="*/ 304 h 304"/>
                  <a:gd name="T6" fmla="*/ 213 w 293"/>
                  <a:gd name="T7" fmla="*/ 203 h 304"/>
                  <a:gd name="T8" fmla="*/ 80 w 293"/>
                  <a:gd name="T9" fmla="*/ 203 h 304"/>
                  <a:gd name="T10" fmla="*/ 33 w 293"/>
                  <a:gd name="T11" fmla="*/ 304 h 304"/>
                  <a:gd name="T12" fmla="*/ 0 w 293"/>
                  <a:gd name="T13" fmla="*/ 304 h 304"/>
                  <a:gd name="T14" fmla="*/ 144 w 293"/>
                  <a:gd name="T15" fmla="*/ 0 h 304"/>
                  <a:gd name="T16" fmla="*/ 151 w 293"/>
                  <a:gd name="T17" fmla="*/ 0 h 304"/>
                  <a:gd name="T18" fmla="*/ 147 w 293"/>
                  <a:gd name="T19" fmla="*/ 66 h 304"/>
                  <a:gd name="T20" fmla="*/ 95 w 293"/>
                  <a:gd name="T21" fmla="*/ 174 h 304"/>
                  <a:gd name="T22" fmla="*/ 199 w 293"/>
                  <a:gd name="T23" fmla="*/ 174 h 304"/>
                  <a:gd name="T24" fmla="*/ 147 w 293"/>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304">
                    <a:moveTo>
                      <a:pt x="151" y="0"/>
                    </a:moveTo>
                    <a:lnTo>
                      <a:pt x="293" y="304"/>
                    </a:lnTo>
                    <a:lnTo>
                      <a:pt x="260" y="304"/>
                    </a:lnTo>
                    <a:lnTo>
                      <a:pt x="213" y="203"/>
                    </a:lnTo>
                    <a:lnTo>
                      <a:pt x="80" y="203"/>
                    </a:lnTo>
                    <a:lnTo>
                      <a:pt x="33" y="304"/>
                    </a:lnTo>
                    <a:lnTo>
                      <a:pt x="0" y="304"/>
                    </a:lnTo>
                    <a:lnTo>
                      <a:pt x="144" y="0"/>
                    </a:lnTo>
                    <a:lnTo>
                      <a:pt x="151" y="0"/>
                    </a:lnTo>
                    <a:close/>
                    <a:moveTo>
                      <a:pt x="147" y="66"/>
                    </a:moveTo>
                    <a:lnTo>
                      <a:pt x="95" y="174"/>
                    </a:lnTo>
                    <a:lnTo>
                      <a:pt x="199" y="174"/>
                    </a:lnTo>
                    <a:lnTo>
                      <a:pt x="1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5" name="Freeform 120"/>
              <p:cNvSpPr>
                <a:spLocks/>
              </p:cNvSpPr>
              <p:nvPr userDrawn="1"/>
            </p:nvSpPr>
            <p:spPr bwMode="auto">
              <a:xfrm>
                <a:off x="3300412" y="-581026"/>
                <a:ext cx="236538" cy="482600"/>
              </a:xfrm>
              <a:custGeom>
                <a:avLst/>
                <a:gdLst>
                  <a:gd name="T0" fmla="*/ 0 w 149"/>
                  <a:gd name="T1" fmla="*/ 0 h 304"/>
                  <a:gd name="T2" fmla="*/ 31 w 149"/>
                  <a:gd name="T3" fmla="*/ 0 h 304"/>
                  <a:gd name="T4" fmla="*/ 31 w 149"/>
                  <a:gd name="T5" fmla="*/ 274 h 304"/>
                  <a:gd name="T6" fmla="*/ 149 w 149"/>
                  <a:gd name="T7" fmla="*/ 274 h 304"/>
                  <a:gd name="T8" fmla="*/ 149 w 149"/>
                  <a:gd name="T9" fmla="*/ 304 h 304"/>
                  <a:gd name="T10" fmla="*/ 0 w 149"/>
                  <a:gd name="T11" fmla="*/ 304 h 304"/>
                  <a:gd name="T12" fmla="*/ 0 w 149"/>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149" h="304">
                    <a:moveTo>
                      <a:pt x="0" y="0"/>
                    </a:moveTo>
                    <a:lnTo>
                      <a:pt x="31" y="0"/>
                    </a:lnTo>
                    <a:lnTo>
                      <a:pt x="31" y="274"/>
                    </a:lnTo>
                    <a:lnTo>
                      <a:pt x="149" y="274"/>
                    </a:lnTo>
                    <a:lnTo>
                      <a:pt x="149"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1126" name="Freeform 121"/>
              <p:cNvSpPr>
                <a:spLocks/>
              </p:cNvSpPr>
              <p:nvPr userDrawn="1"/>
            </p:nvSpPr>
            <p:spPr bwMode="auto">
              <a:xfrm>
                <a:off x="3562350" y="-593726"/>
                <a:ext cx="280988" cy="506413"/>
              </a:xfrm>
              <a:custGeom>
                <a:avLst/>
                <a:gdLst>
                  <a:gd name="T0" fmla="*/ 0 w 75"/>
                  <a:gd name="T1" fmla="*/ 108 h 135"/>
                  <a:gd name="T2" fmla="*/ 11 w 75"/>
                  <a:gd name="T3" fmla="*/ 101 h 135"/>
                  <a:gd name="T4" fmla="*/ 37 w 75"/>
                  <a:gd name="T5" fmla="*/ 122 h 135"/>
                  <a:gd name="T6" fmla="*/ 49 w 75"/>
                  <a:gd name="T7" fmla="*/ 119 h 135"/>
                  <a:gd name="T8" fmla="*/ 58 w 75"/>
                  <a:gd name="T9" fmla="*/ 111 h 135"/>
                  <a:gd name="T10" fmla="*/ 61 w 75"/>
                  <a:gd name="T11" fmla="*/ 101 h 135"/>
                  <a:gd name="T12" fmla="*/ 56 w 75"/>
                  <a:gd name="T13" fmla="*/ 88 h 135"/>
                  <a:gd name="T14" fmla="*/ 34 w 75"/>
                  <a:gd name="T15" fmla="*/ 67 h 135"/>
                  <a:gd name="T16" fmla="*/ 15 w 75"/>
                  <a:gd name="T17" fmla="*/ 50 h 135"/>
                  <a:gd name="T18" fmla="*/ 8 w 75"/>
                  <a:gd name="T19" fmla="*/ 30 h 135"/>
                  <a:gd name="T20" fmla="*/ 12 w 75"/>
                  <a:gd name="T21" fmla="*/ 15 h 135"/>
                  <a:gd name="T22" fmla="*/ 23 w 75"/>
                  <a:gd name="T23" fmla="*/ 4 h 135"/>
                  <a:gd name="T24" fmla="*/ 39 w 75"/>
                  <a:gd name="T25" fmla="*/ 0 h 135"/>
                  <a:gd name="T26" fmla="*/ 56 w 75"/>
                  <a:gd name="T27" fmla="*/ 5 h 135"/>
                  <a:gd name="T28" fmla="*/ 72 w 75"/>
                  <a:gd name="T29" fmla="*/ 21 h 135"/>
                  <a:gd name="T30" fmla="*/ 62 w 75"/>
                  <a:gd name="T31" fmla="*/ 29 h 135"/>
                  <a:gd name="T32" fmla="*/ 50 w 75"/>
                  <a:gd name="T33" fmla="*/ 16 h 135"/>
                  <a:gd name="T34" fmla="*/ 39 w 75"/>
                  <a:gd name="T35" fmla="*/ 13 h 135"/>
                  <a:gd name="T36" fmla="*/ 26 w 75"/>
                  <a:gd name="T37" fmla="*/ 18 h 135"/>
                  <a:gd name="T38" fmla="*/ 21 w 75"/>
                  <a:gd name="T39" fmla="*/ 30 h 135"/>
                  <a:gd name="T40" fmla="*/ 23 w 75"/>
                  <a:gd name="T41" fmla="*/ 38 h 135"/>
                  <a:gd name="T42" fmla="*/ 29 w 75"/>
                  <a:gd name="T43" fmla="*/ 46 h 135"/>
                  <a:gd name="T44" fmla="*/ 46 w 75"/>
                  <a:gd name="T45" fmla="*/ 59 h 135"/>
                  <a:gd name="T46" fmla="*/ 68 w 75"/>
                  <a:gd name="T47" fmla="*/ 81 h 135"/>
                  <a:gd name="T48" fmla="*/ 75 w 75"/>
                  <a:gd name="T49" fmla="*/ 100 h 135"/>
                  <a:gd name="T50" fmla="*/ 64 w 75"/>
                  <a:gd name="T51" fmla="*/ 124 h 135"/>
                  <a:gd name="T52" fmla="*/ 38 w 75"/>
                  <a:gd name="T53" fmla="*/ 135 h 135"/>
                  <a:gd name="T54" fmla="*/ 17 w 75"/>
                  <a:gd name="T55" fmla="*/ 129 h 135"/>
                  <a:gd name="T56" fmla="*/ 0 w 75"/>
                  <a:gd name="T5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35">
                    <a:moveTo>
                      <a:pt x="0" y="108"/>
                    </a:moveTo>
                    <a:cubicBezTo>
                      <a:pt x="11" y="101"/>
                      <a:pt x="11" y="101"/>
                      <a:pt x="11" y="101"/>
                    </a:cubicBezTo>
                    <a:cubicBezTo>
                      <a:pt x="18" y="115"/>
                      <a:pt x="27" y="122"/>
                      <a:pt x="37" y="122"/>
                    </a:cubicBezTo>
                    <a:cubicBezTo>
                      <a:pt x="41" y="122"/>
                      <a:pt x="45" y="121"/>
                      <a:pt x="49" y="119"/>
                    </a:cubicBezTo>
                    <a:cubicBezTo>
                      <a:pt x="53" y="117"/>
                      <a:pt x="56" y="115"/>
                      <a:pt x="58" y="111"/>
                    </a:cubicBezTo>
                    <a:cubicBezTo>
                      <a:pt x="60" y="108"/>
                      <a:pt x="61" y="104"/>
                      <a:pt x="61" y="101"/>
                    </a:cubicBezTo>
                    <a:cubicBezTo>
                      <a:pt x="61" y="96"/>
                      <a:pt x="59" y="92"/>
                      <a:pt x="56" y="88"/>
                    </a:cubicBezTo>
                    <a:cubicBezTo>
                      <a:pt x="52" y="82"/>
                      <a:pt x="45" y="75"/>
                      <a:pt x="34" y="67"/>
                    </a:cubicBezTo>
                    <a:cubicBezTo>
                      <a:pt x="24" y="59"/>
                      <a:pt x="17" y="53"/>
                      <a:pt x="15" y="50"/>
                    </a:cubicBezTo>
                    <a:cubicBezTo>
                      <a:pt x="10" y="44"/>
                      <a:pt x="8" y="37"/>
                      <a:pt x="8" y="30"/>
                    </a:cubicBezTo>
                    <a:cubicBezTo>
                      <a:pt x="8" y="25"/>
                      <a:pt x="9" y="20"/>
                      <a:pt x="12" y="15"/>
                    </a:cubicBezTo>
                    <a:cubicBezTo>
                      <a:pt x="14" y="10"/>
                      <a:pt x="18" y="7"/>
                      <a:pt x="23" y="4"/>
                    </a:cubicBezTo>
                    <a:cubicBezTo>
                      <a:pt x="28" y="2"/>
                      <a:pt x="33" y="0"/>
                      <a:pt x="39" y="0"/>
                    </a:cubicBezTo>
                    <a:cubicBezTo>
                      <a:pt x="45" y="0"/>
                      <a:pt x="51" y="2"/>
                      <a:pt x="56" y="5"/>
                    </a:cubicBezTo>
                    <a:cubicBezTo>
                      <a:pt x="61" y="8"/>
                      <a:pt x="67" y="13"/>
                      <a:pt x="72" y="21"/>
                    </a:cubicBezTo>
                    <a:cubicBezTo>
                      <a:pt x="62" y="29"/>
                      <a:pt x="62" y="29"/>
                      <a:pt x="62" y="29"/>
                    </a:cubicBezTo>
                    <a:cubicBezTo>
                      <a:pt x="57" y="23"/>
                      <a:pt x="53" y="19"/>
                      <a:pt x="50" y="16"/>
                    </a:cubicBezTo>
                    <a:cubicBezTo>
                      <a:pt x="46" y="14"/>
                      <a:pt x="43" y="13"/>
                      <a:pt x="39" y="13"/>
                    </a:cubicBezTo>
                    <a:cubicBezTo>
                      <a:pt x="33" y="13"/>
                      <a:pt x="29" y="15"/>
                      <a:pt x="26" y="18"/>
                    </a:cubicBezTo>
                    <a:cubicBezTo>
                      <a:pt x="23" y="21"/>
                      <a:pt x="21" y="25"/>
                      <a:pt x="21" y="30"/>
                    </a:cubicBezTo>
                    <a:cubicBezTo>
                      <a:pt x="21" y="33"/>
                      <a:pt x="22" y="35"/>
                      <a:pt x="23" y="38"/>
                    </a:cubicBezTo>
                    <a:cubicBezTo>
                      <a:pt x="24" y="40"/>
                      <a:pt x="26" y="43"/>
                      <a:pt x="29" y="46"/>
                    </a:cubicBezTo>
                    <a:cubicBezTo>
                      <a:pt x="31" y="48"/>
                      <a:pt x="36" y="52"/>
                      <a:pt x="46" y="59"/>
                    </a:cubicBezTo>
                    <a:cubicBezTo>
                      <a:pt x="57" y="67"/>
                      <a:pt x="64" y="75"/>
                      <a:pt x="68" y="81"/>
                    </a:cubicBezTo>
                    <a:cubicBezTo>
                      <a:pt x="73" y="87"/>
                      <a:pt x="75" y="94"/>
                      <a:pt x="75" y="100"/>
                    </a:cubicBezTo>
                    <a:cubicBezTo>
                      <a:pt x="75" y="110"/>
                      <a:pt x="71" y="118"/>
                      <a:pt x="64" y="124"/>
                    </a:cubicBezTo>
                    <a:cubicBezTo>
                      <a:pt x="57" y="131"/>
                      <a:pt x="48" y="135"/>
                      <a:pt x="38" y="135"/>
                    </a:cubicBezTo>
                    <a:cubicBezTo>
                      <a:pt x="31" y="135"/>
                      <a:pt x="23" y="133"/>
                      <a:pt x="17" y="129"/>
                    </a:cubicBezTo>
                    <a:cubicBezTo>
                      <a:pt x="11" y="124"/>
                      <a:pt x="5" y="117"/>
                      <a:pt x="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grpSp>
        <p:nvGrpSpPr>
          <p:cNvPr id="69" name="Group 68"/>
          <p:cNvGrpSpPr/>
          <p:nvPr userDrawn="1"/>
        </p:nvGrpSpPr>
        <p:grpSpPr>
          <a:xfrm>
            <a:off x="0" y="-4039"/>
            <a:ext cx="12192000" cy="60336"/>
            <a:chOff x="0" y="-4040"/>
            <a:chExt cx="9906000" cy="465279"/>
          </a:xfrm>
        </p:grpSpPr>
        <p:sp>
          <p:nvSpPr>
            <p:cNvPr id="70" name="Rectangle 69"/>
            <p:cNvSpPr/>
            <p:nvPr userDrawn="1"/>
          </p:nvSpPr>
          <p:spPr>
            <a:xfrm>
              <a:off x="0" y="-4040"/>
              <a:ext cx="8481392" cy="465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71" name="Rectangle 70"/>
            <p:cNvSpPr/>
            <p:nvPr userDrawn="1"/>
          </p:nvSpPr>
          <p:spPr>
            <a:xfrm>
              <a:off x="8625408" y="-4040"/>
              <a:ext cx="1280592" cy="465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72" name="Rectangle 71"/>
            <p:cNvSpPr/>
            <p:nvPr userDrawn="1"/>
          </p:nvSpPr>
          <p:spPr>
            <a:xfrm>
              <a:off x="8481392" y="-4040"/>
              <a:ext cx="144016" cy="4652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grpSp>
      <p:sp>
        <p:nvSpPr>
          <p:cNvPr id="73" name="Rectangle 72"/>
          <p:cNvSpPr/>
          <p:nvPr userDrawn="1"/>
        </p:nvSpPr>
        <p:spPr>
          <a:xfrm>
            <a:off x="0" y="5949281"/>
            <a:ext cx="10438636" cy="908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74" name="Rectangle 73"/>
          <p:cNvSpPr/>
          <p:nvPr userDrawn="1"/>
        </p:nvSpPr>
        <p:spPr>
          <a:xfrm>
            <a:off x="10615887" y="5949281"/>
            <a:ext cx="1576113" cy="908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75" name="Rectangle 74"/>
          <p:cNvSpPr/>
          <p:nvPr userDrawn="1"/>
        </p:nvSpPr>
        <p:spPr>
          <a:xfrm>
            <a:off x="10438637" y="5949281"/>
            <a:ext cx="177250" cy="908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Tree>
    <p:extLst>
      <p:ext uri="{BB962C8B-B14F-4D97-AF65-F5344CB8AC3E}">
        <p14:creationId xmlns:p14="http://schemas.microsoft.com/office/powerpoint/2010/main" val="243829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64616" y="1268760"/>
            <a:ext cx="10859815" cy="4320480"/>
          </a:xfrm>
        </p:spPr>
        <p:txBody>
          <a:bodyPr/>
          <a:lstStyle/>
          <a:p>
            <a:pPr lvl="0"/>
            <a:r>
              <a:rPr lang="en-US"/>
              <a:t>Body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p:txBody>
      </p:sp>
      <p:sp>
        <p:nvSpPr>
          <p:cNvPr id="2" name="Title 1"/>
          <p:cNvSpPr>
            <a:spLocks noGrp="1"/>
          </p:cNvSpPr>
          <p:nvPr>
            <p:ph type="title" hasCustomPrompt="1"/>
          </p:nvPr>
        </p:nvSpPr>
        <p:spPr>
          <a:xfrm>
            <a:off x="664616" y="255600"/>
            <a:ext cx="10859815" cy="941152"/>
          </a:xfrm>
        </p:spPr>
        <p:txBody>
          <a:bodyPr/>
          <a:lstStyle>
            <a:lvl1pPr>
              <a:defRPr/>
            </a:lvl1pPr>
          </a:lstStyle>
          <a:p>
            <a:r>
              <a:rPr lang="en-US"/>
              <a:t>Slide title</a:t>
            </a:r>
            <a:endParaRPr lang="en-AU"/>
          </a:p>
        </p:txBody>
      </p:sp>
      <p:sp>
        <p:nvSpPr>
          <p:cNvPr id="8" name="Text Placeholder 7"/>
          <p:cNvSpPr>
            <a:spLocks noGrp="1"/>
          </p:cNvSpPr>
          <p:nvPr>
            <p:ph type="body" sz="quarter" idx="13" hasCustomPrompt="1"/>
          </p:nvPr>
        </p:nvSpPr>
        <p:spPr>
          <a:xfrm>
            <a:off x="666264" y="5589240"/>
            <a:ext cx="10861429" cy="360000"/>
          </a:xfrm>
        </p:spPr>
        <p:txBody>
          <a:bodyPr anchor="t" anchorCtr="0">
            <a:noAutofit/>
          </a:bodyPr>
          <a:lstStyle>
            <a:lvl1pPr algn="l">
              <a:defRPr sz="1100" i="1" baseline="0">
                <a:solidFill>
                  <a:schemeClr val="tx1">
                    <a:lumMod val="75000"/>
                    <a:lumOff val="25000"/>
                  </a:schemeClr>
                </a:solidFill>
              </a:defRPr>
            </a:lvl1pPr>
          </a:lstStyle>
          <a:p>
            <a:pPr lvl="0"/>
            <a:r>
              <a:rPr lang="en-US"/>
              <a:t>Source, note or footnote</a:t>
            </a:r>
          </a:p>
        </p:txBody>
      </p:sp>
    </p:spTree>
    <p:extLst>
      <p:ext uri="{BB962C8B-B14F-4D97-AF65-F5344CB8AC3E}">
        <p14:creationId xmlns:p14="http://schemas.microsoft.com/office/powerpoint/2010/main" val="303940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64616" y="1268760"/>
            <a:ext cx="5330215" cy="4320480"/>
          </a:xfrm>
        </p:spPr>
        <p:txBody>
          <a:bodyPr/>
          <a:lstStyle>
            <a:lvl2pPr>
              <a:buClr>
                <a:schemeClr val="accent2"/>
              </a:buClr>
              <a:defRPr/>
            </a:lvl2pPr>
            <a:lvl6pPr>
              <a:buClr>
                <a:schemeClr val="accent2"/>
              </a:buClr>
              <a:defRPr/>
            </a:lvl6pPr>
          </a:lstStyle>
          <a:p>
            <a:pPr lvl="0"/>
            <a:r>
              <a:rPr lang="en-US"/>
              <a:t>Body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p:txBody>
      </p:sp>
      <p:sp>
        <p:nvSpPr>
          <p:cNvPr id="2" name="Title 1"/>
          <p:cNvSpPr>
            <a:spLocks noGrp="1"/>
          </p:cNvSpPr>
          <p:nvPr>
            <p:ph type="title" hasCustomPrompt="1"/>
          </p:nvPr>
        </p:nvSpPr>
        <p:spPr>
          <a:xfrm>
            <a:off x="664616" y="255600"/>
            <a:ext cx="10859815" cy="941152"/>
          </a:xfrm>
        </p:spPr>
        <p:txBody>
          <a:bodyPr/>
          <a:lstStyle>
            <a:lvl1pPr>
              <a:defRPr/>
            </a:lvl1pPr>
          </a:lstStyle>
          <a:p>
            <a:r>
              <a:rPr lang="en-US"/>
              <a:t>Slide title</a:t>
            </a:r>
            <a:endParaRPr lang="en-AU"/>
          </a:p>
        </p:txBody>
      </p:sp>
      <p:sp>
        <p:nvSpPr>
          <p:cNvPr id="8" name="Text Placeholder 7"/>
          <p:cNvSpPr>
            <a:spLocks noGrp="1"/>
          </p:cNvSpPr>
          <p:nvPr>
            <p:ph type="body" sz="quarter" idx="13" hasCustomPrompt="1"/>
          </p:nvPr>
        </p:nvSpPr>
        <p:spPr>
          <a:xfrm>
            <a:off x="666264" y="5589240"/>
            <a:ext cx="10861429" cy="360000"/>
          </a:xfrm>
        </p:spPr>
        <p:txBody>
          <a:bodyPr anchor="t" anchorCtr="0">
            <a:noAutofit/>
          </a:bodyPr>
          <a:lstStyle>
            <a:lvl1pPr algn="l">
              <a:defRPr sz="1100" i="1" baseline="0">
                <a:solidFill>
                  <a:schemeClr val="tx1">
                    <a:lumMod val="75000"/>
                    <a:lumOff val="25000"/>
                  </a:schemeClr>
                </a:solidFill>
              </a:defRPr>
            </a:lvl1pPr>
          </a:lstStyle>
          <a:p>
            <a:pPr lvl="0"/>
            <a:r>
              <a:rPr lang="en-US"/>
              <a:t>Source, note or footnote</a:t>
            </a:r>
          </a:p>
        </p:txBody>
      </p:sp>
      <p:sp>
        <p:nvSpPr>
          <p:cNvPr id="5" name="Content Placeholder 11"/>
          <p:cNvSpPr>
            <a:spLocks noGrp="1"/>
          </p:cNvSpPr>
          <p:nvPr>
            <p:ph sz="quarter" idx="15" hasCustomPrompt="1"/>
          </p:nvPr>
        </p:nvSpPr>
        <p:spPr>
          <a:xfrm>
            <a:off x="6198646" y="1268760"/>
            <a:ext cx="5330215" cy="4320480"/>
          </a:xfrm>
        </p:spPr>
        <p:txBody>
          <a:bodyPr/>
          <a:lstStyle/>
          <a:p>
            <a:pPr lvl="0"/>
            <a:r>
              <a:rPr lang="en-US"/>
              <a:t>Body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p:txBody>
      </p:sp>
    </p:spTree>
    <p:extLst>
      <p:ext uri="{BB962C8B-B14F-4D97-AF65-F5344CB8AC3E}">
        <p14:creationId xmlns:p14="http://schemas.microsoft.com/office/powerpoint/2010/main" val="111236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s or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616" y="255600"/>
            <a:ext cx="10859815" cy="941152"/>
          </a:xfrm>
        </p:spPr>
        <p:txBody>
          <a:bodyPr/>
          <a:lstStyle>
            <a:lvl1pPr>
              <a:defRPr/>
            </a:lvl1pPr>
          </a:lstStyle>
          <a:p>
            <a:r>
              <a:rPr lang="en-US"/>
              <a:t>Slide title</a:t>
            </a:r>
            <a:endParaRPr lang="en-AU"/>
          </a:p>
        </p:txBody>
      </p:sp>
      <p:sp>
        <p:nvSpPr>
          <p:cNvPr id="8" name="Text Placeholder 7"/>
          <p:cNvSpPr>
            <a:spLocks noGrp="1"/>
          </p:cNvSpPr>
          <p:nvPr>
            <p:ph type="body" sz="quarter" idx="13" hasCustomPrompt="1"/>
          </p:nvPr>
        </p:nvSpPr>
        <p:spPr>
          <a:xfrm>
            <a:off x="666264" y="5589240"/>
            <a:ext cx="10861429" cy="360000"/>
          </a:xfrm>
        </p:spPr>
        <p:txBody>
          <a:bodyPr anchor="t" anchorCtr="0">
            <a:noAutofit/>
          </a:bodyPr>
          <a:lstStyle>
            <a:lvl1pPr algn="l">
              <a:defRPr sz="1100" i="1" baseline="0">
                <a:solidFill>
                  <a:schemeClr val="tx1">
                    <a:lumMod val="75000"/>
                    <a:lumOff val="25000"/>
                  </a:schemeClr>
                </a:solidFill>
              </a:defRPr>
            </a:lvl1pPr>
          </a:lstStyle>
          <a:p>
            <a:pPr lvl="0"/>
            <a:r>
              <a:rPr lang="en-US"/>
              <a:t>Source, note or footnote</a:t>
            </a:r>
          </a:p>
        </p:txBody>
      </p:sp>
      <p:sp>
        <p:nvSpPr>
          <p:cNvPr id="5" name="Content Placeholder 11"/>
          <p:cNvSpPr>
            <a:spLocks noGrp="1"/>
          </p:cNvSpPr>
          <p:nvPr>
            <p:ph sz="quarter" idx="15" hasCustomPrompt="1"/>
          </p:nvPr>
        </p:nvSpPr>
        <p:spPr>
          <a:xfrm>
            <a:off x="664616" y="1988840"/>
            <a:ext cx="10859815" cy="3600400"/>
          </a:xfrm>
        </p:spPr>
        <p:txBody>
          <a:bodyPr/>
          <a:lstStyle>
            <a:lvl1pPr algn="ctr">
              <a:defRPr/>
            </a:lvl1pPr>
          </a:lstStyle>
          <a:p>
            <a:pPr lvl="0"/>
            <a:r>
              <a:rPr lang="en-US"/>
              <a:t>Chart or table</a:t>
            </a:r>
          </a:p>
        </p:txBody>
      </p:sp>
      <p:sp>
        <p:nvSpPr>
          <p:cNvPr id="7" name="Text Placeholder 6"/>
          <p:cNvSpPr>
            <a:spLocks noGrp="1"/>
          </p:cNvSpPr>
          <p:nvPr>
            <p:ph type="body" sz="quarter" idx="17" hasCustomPrompt="1"/>
          </p:nvPr>
        </p:nvSpPr>
        <p:spPr>
          <a:xfrm>
            <a:off x="664616" y="1270352"/>
            <a:ext cx="10859815" cy="360000"/>
          </a:xfrm>
        </p:spPr>
        <p:txBody>
          <a:bodyPr/>
          <a:lstStyle>
            <a:lvl1pPr>
              <a:defRPr sz="1800" baseline="0">
                <a:solidFill>
                  <a:schemeClr val="accent2"/>
                </a:solidFill>
              </a:defRPr>
            </a:lvl1pPr>
          </a:lstStyle>
          <a:p>
            <a:pPr lvl="0"/>
            <a:r>
              <a:rPr lang="en-US"/>
              <a:t>Chart / table title</a:t>
            </a:r>
            <a:endParaRPr lang="en-AU"/>
          </a:p>
        </p:txBody>
      </p:sp>
      <p:sp>
        <p:nvSpPr>
          <p:cNvPr id="10" name="Text Placeholder 6"/>
          <p:cNvSpPr>
            <a:spLocks noGrp="1"/>
          </p:cNvSpPr>
          <p:nvPr>
            <p:ph type="body" sz="quarter" idx="18" hasCustomPrompt="1"/>
          </p:nvPr>
        </p:nvSpPr>
        <p:spPr>
          <a:xfrm>
            <a:off x="664616" y="1628800"/>
            <a:ext cx="10859815" cy="288000"/>
          </a:xfrm>
        </p:spPr>
        <p:txBody>
          <a:bodyPr/>
          <a:lstStyle>
            <a:lvl1pPr>
              <a:defRPr sz="1400" i="1" baseline="0">
                <a:solidFill>
                  <a:schemeClr val="accent1"/>
                </a:solidFill>
              </a:defRPr>
            </a:lvl1pPr>
          </a:lstStyle>
          <a:p>
            <a:pPr lvl="0"/>
            <a:r>
              <a:rPr lang="en-US"/>
              <a:t>Measure, Units</a:t>
            </a:r>
            <a:endParaRPr lang="en-AU"/>
          </a:p>
        </p:txBody>
      </p:sp>
    </p:spTree>
    <p:extLst>
      <p:ext uri="{BB962C8B-B14F-4D97-AF65-F5344CB8AC3E}">
        <p14:creationId xmlns:p14="http://schemas.microsoft.com/office/powerpoint/2010/main" val="214427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or diagrams x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616" y="255600"/>
            <a:ext cx="10859815" cy="941152"/>
          </a:xfrm>
        </p:spPr>
        <p:txBody>
          <a:bodyPr/>
          <a:lstStyle>
            <a:lvl1pPr>
              <a:defRPr/>
            </a:lvl1pPr>
          </a:lstStyle>
          <a:p>
            <a:r>
              <a:rPr lang="en-US"/>
              <a:t>Slide title</a:t>
            </a:r>
            <a:endParaRPr lang="en-AU"/>
          </a:p>
        </p:txBody>
      </p:sp>
      <p:sp>
        <p:nvSpPr>
          <p:cNvPr id="8" name="Text Placeholder 7"/>
          <p:cNvSpPr>
            <a:spLocks noGrp="1"/>
          </p:cNvSpPr>
          <p:nvPr>
            <p:ph type="body" sz="quarter" idx="13" hasCustomPrompt="1"/>
          </p:nvPr>
        </p:nvSpPr>
        <p:spPr>
          <a:xfrm>
            <a:off x="666264" y="5589240"/>
            <a:ext cx="10861429" cy="360000"/>
          </a:xfrm>
        </p:spPr>
        <p:txBody>
          <a:bodyPr anchor="t" anchorCtr="0">
            <a:noAutofit/>
          </a:bodyPr>
          <a:lstStyle>
            <a:lvl1pPr algn="l">
              <a:defRPr sz="1100" i="1" baseline="0">
                <a:solidFill>
                  <a:schemeClr val="tx1">
                    <a:lumMod val="75000"/>
                    <a:lumOff val="25000"/>
                  </a:schemeClr>
                </a:solidFill>
              </a:defRPr>
            </a:lvl1pPr>
          </a:lstStyle>
          <a:p>
            <a:pPr lvl="0"/>
            <a:r>
              <a:rPr lang="en-US"/>
              <a:t>Source, note or footnote</a:t>
            </a:r>
          </a:p>
        </p:txBody>
      </p:sp>
      <p:sp>
        <p:nvSpPr>
          <p:cNvPr id="5" name="Content Placeholder 11"/>
          <p:cNvSpPr>
            <a:spLocks noGrp="1"/>
          </p:cNvSpPr>
          <p:nvPr>
            <p:ph sz="quarter" idx="15" hasCustomPrompt="1"/>
          </p:nvPr>
        </p:nvSpPr>
        <p:spPr>
          <a:xfrm>
            <a:off x="6198646" y="1988840"/>
            <a:ext cx="5330215" cy="3600400"/>
          </a:xfrm>
        </p:spPr>
        <p:txBody>
          <a:bodyPr/>
          <a:lstStyle>
            <a:lvl1pPr algn="ctr">
              <a:defRPr/>
            </a:lvl1pPr>
          </a:lstStyle>
          <a:p>
            <a:pPr lvl="0"/>
            <a:r>
              <a:rPr lang="en-US"/>
              <a:t>Chart or table</a:t>
            </a:r>
          </a:p>
        </p:txBody>
      </p:sp>
      <p:sp>
        <p:nvSpPr>
          <p:cNvPr id="7" name="Text Placeholder 6"/>
          <p:cNvSpPr>
            <a:spLocks noGrp="1"/>
          </p:cNvSpPr>
          <p:nvPr>
            <p:ph type="body" sz="quarter" idx="17" hasCustomPrompt="1"/>
          </p:nvPr>
        </p:nvSpPr>
        <p:spPr>
          <a:xfrm>
            <a:off x="6198646" y="1268760"/>
            <a:ext cx="5330215" cy="360000"/>
          </a:xfrm>
        </p:spPr>
        <p:txBody>
          <a:bodyPr/>
          <a:lstStyle>
            <a:lvl1pPr>
              <a:defRPr sz="1800" baseline="0">
                <a:solidFill>
                  <a:schemeClr val="accent2"/>
                </a:solidFill>
              </a:defRPr>
            </a:lvl1pPr>
          </a:lstStyle>
          <a:p>
            <a:pPr lvl="0"/>
            <a:r>
              <a:rPr lang="en-US"/>
              <a:t>Chart / table title</a:t>
            </a:r>
            <a:endParaRPr lang="en-AU"/>
          </a:p>
        </p:txBody>
      </p:sp>
      <p:sp>
        <p:nvSpPr>
          <p:cNvPr id="10" name="Text Placeholder 6"/>
          <p:cNvSpPr>
            <a:spLocks noGrp="1"/>
          </p:cNvSpPr>
          <p:nvPr>
            <p:ph type="body" sz="quarter" idx="18" hasCustomPrompt="1"/>
          </p:nvPr>
        </p:nvSpPr>
        <p:spPr>
          <a:xfrm>
            <a:off x="6198646" y="1627208"/>
            <a:ext cx="5330215" cy="288000"/>
          </a:xfrm>
        </p:spPr>
        <p:txBody>
          <a:bodyPr/>
          <a:lstStyle>
            <a:lvl1pPr>
              <a:defRPr sz="1400" i="1" baseline="0">
                <a:solidFill>
                  <a:schemeClr val="accent1"/>
                </a:solidFill>
              </a:defRPr>
            </a:lvl1pPr>
          </a:lstStyle>
          <a:p>
            <a:pPr lvl="0"/>
            <a:r>
              <a:rPr lang="en-US"/>
              <a:t>Measure, Units</a:t>
            </a:r>
            <a:endParaRPr lang="en-AU"/>
          </a:p>
        </p:txBody>
      </p:sp>
      <p:sp>
        <p:nvSpPr>
          <p:cNvPr id="9" name="Content Placeholder 11"/>
          <p:cNvSpPr>
            <a:spLocks noGrp="1"/>
          </p:cNvSpPr>
          <p:nvPr>
            <p:ph sz="quarter" idx="19" hasCustomPrompt="1"/>
          </p:nvPr>
        </p:nvSpPr>
        <p:spPr>
          <a:xfrm>
            <a:off x="664616" y="1988840"/>
            <a:ext cx="5330215" cy="3600400"/>
          </a:xfrm>
        </p:spPr>
        <p:txBody>
          <a:bodyPr/>
          <a:lstStyle>
            <a:lvl1pPr algn="ctr">
              <a:defRPr/>
            </a:lvl1pPr>
          </a:lstStyle>
          <a:p>
            <a:pPr lvl="0"/>
            <a:r>
              <a:rPr lang="en-US"/>
              <a:t>Chart or table</a:t>
            </a:r>
          </a:p>
        </p:txBody>
      </p:sp>
      <p:sp>
        <p:nvSpPr>
          <p:cNvPr id="11" name="Text Placeholder 6"/>
          <p:cNvSpPr>
            <a:spLocks noGrp="1"/>
          </p:cNvSpPr>
          <p:nvPr>
            <p:ph type="body" sz="quarter" idx="20" hasCustomPrompt="1"/>
          </p:nvPr>
        </p:nvSpPr>
        <p:spPr>
          <a:xfrm>
            <a:off x="664616" y="1268760"/>
            <a:ext cx="5330215" cy="360000"/>
          </a:xfrm>
        </p:spPr>
        <p:txBody>
          <a:bodyPr/>
          <a:lstStyle>
            <a:lvl1pPr>
              <a:defRPr sz="1800" baseline="0">
                <a:solidFill>
                  <a:schemeClr val="accent2"/>
                </a:solidFill>
              </a:defRPr>
            </a:lvl1pPr>
          </a:lstStyle>
          <a:p>
            <a:pPr lvl="0"/>
            <a:r>
              <a:rPr lang="en-US"/>
              <a:t>Chart / table title</a:t>
            </a:r>
            <a:endParaRPr lang="en-AU"/>
          </a:p>
        </p:txBody>
      </p:sp>
      <p:sp>
        <p:nvSpPr>
          <p:cNvPr id="13" name="Text Placeholder 6"/>
          <p:cNvSpPr>
            <a:spLocks noGrp="1"/>
          </p:cNvSpPr>
          <p:nvPr>
            <p:ph type="body" sz="quarter" idx="21" hasCustomPrompt="1"/>
          </p:nvPr>
        </p:nvSpPr>
        <p:spPr>
          <a:xfrm>
            <a:off x="664616" y="1627208"/>
            <a:ext cx="5330215" cy="288000"/>
          </a:xfrm>
        </p:spPr>
        <p:txBody>
          <a:bodyPr/>
          <a:lstStyle>
            <a:lvl1pPr>
              <a:defRPr sz="1400" i="1" baseline="0">
                <a:solidFill>
                  <a:schemeClr val="accent1"/>
                </a:solidFill>
              </a:defRPr>
            </a:lvl1pPr>
          </a:lstStyle>
          <a:p>
            <a:pPr lvl="0"/>
            <a:r>
              <a:rPr lang="en-US"/>
              <a:t>Measure, Units</a:t>
            </a:r>
            <a:endParaRPr lang="en-AU"/>
          </a:p>
        </p:txBody>
      </p:sp>
    </p:spTree>
    <p:extLst>
      <p:ext uri="{BB962C8B-B14F-4D97-AF65-F5344CB8AC3E}">
        <p14:creationId xmlns:p14="http://schemas.microsoft.com/office/powerpoint/2010/main" val="373709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4616" y="255600"/>
            <a:ext cx="10859815" cy="941152"/>
          </a:xfrm>
        </p:spPr>
        <p:txBody>
          <a:bodyPr/>
          <a:lstStyle>
            <a:lvl1pPr>
              <a:defRPr/>
            </a:lvl1pPr>
          </a:lstStyle>
          <a:p>
            <a:r>
              <a:rPr lang="en-US"/>
              <a:t>Slide title</a:t>
            </a:r>
            <a:endParaRPr lang="en-AU"/>
          </a:p>
        </p:txBody>
      </p:sp>
      <p:sp>
        <p:nvSpPr>
          <p:cNvPr id="8" name="Text Placeholder 7"/>
          <p:cNvSpPr>
            <a:spLocks noGrp="1"/>
          </p:cNvSpPr>
          <p:nvPr>
            <p:ph type="body" sz="quarter" idx="13" hasCustomPrompt="1"/>
          </p:nvPr>
        </p:nvSpPr>
        <p:spPr>
          <a:xfrm>
            <a:off x="666264" y="5589240"/>
            <a:ext cx="10861429" cy="360000"/>
          </a:xfrm>
        </p:spPr>
        <p:txBody>
          <a:bodyPr anchor="t" anchorCtr="0">
            <a:noAutofit/>
          </a:bodyPr>
          <a:lstStyle>
            <a:lvl1pPr algn="l">
              <a:defRPr sz="1100" i="1" baseline="0">
                <a:solidFill>
                  <a:schemeClr val="tx1">
                    <a:lumMod val="75000"/>
                    <a:lumOff val="25000"/>
                  </a:schemeClr>
                </a:solidFill>
              </a:defRPr>
            </a:lvl1pPr>
          </a:lstStyle>
          <a:p>
            <a:pPr lvl="0"/>
            <a:r>
              <a:rPr lang="en-US"/>
              <a:t>Source, note or footnote</a:t>
            </a:r>
          </a:p>
        </p:txBody>
      </p:sp>
      <p:sp>
        <p:nvSpPr>
          <p:cNvPr id="5" name="Content Placeholder 11"/>
          <p:cNvSpPr>
            <a:spLocks noGrp="1"/>
          </p:cNvSpPr>
          <p:nvPr>
            <p:ph sz="quarter" idx="15" hasCustomPrompt="1"/>
          </p:nvPr>
        </p:nvSpPr>
        <p:spPr>
          <a:xfrm>
            <a:off x="6198646" y="1988840"/>
            <a:ext cx="5330215" cy="3600400"/>
          </a:xfrm>
        </p:spPr>
        <p:txBody>
          <a:bodyPr/>
          <a:lstStyle>
            <a:lvl1pPr algn="ctr">
              <a:defRPr/>
            </a:lvl1pPr>
          </a:lstStyle>
          <a:p>
            <a:pPr lvl="0"/>
            <a:r>
              <a:rPr lang="en-US"/>
              <a:t>Chart or table</a:t>
            </a:r>
          </a:p>
        </p:txBody>
      </p:sp>
      <p:sp>
        <p:nvSpPr>
          <p:cNvPr id="7" name="Text Placeholder 6"/>
          <p:cNvSpPr>
            <a:spLocks noGrp="1"/>
          </p:cNvSpPr>
          <p:nvPr>
            <p:ph type="body" sz="quarter" idx="17" hasCustomPrompt="1"/>
          </p:nvPr>
        </p:nvSpPr>
        <p:spPr>
          <a:xfrm>
            <a:off x="6198646" y="1268760"/>
            <a:ext cx="5330215" cy="360000"/>
          </a:xfrm>
        </p:spPr>
        <p:txBody>
          <a:bodyPr/>
          <a:lstStyle>
            <a:lvl1pPr>
              <a:defRPr sz="1800" baseline="0">
                <a:solidFill>
                  <a:schemeClr val="accent2"/>
                </a:solidFill>
              </a:defRPr>
            </a:lvl1pPr>
          </a:lstStyle>
          <a:p>
            <a:pPr lvl="0"/>
            <a:r>
              <a:rPr lang="en-US"/>
              <a:t>Chart / table title</a:t>
            </a:r>
            <a:endParaRPr lang="en-AU"/>
          </a:p>
        </p:txBody>
      </p:sp>
      <p:sp>
        <p:nvSpPr>
          <p:cNvPr id="10" name="Text Placeholder 6"/>
          <p:cNvSpPr>
            <a:spLocks noGrp="1"/>
          </p:cNvSpPr>
          <p:nvPr>
            <p:ph type="body" sz="quarter" idx="18" hasCustomPrompt="1"/>
          </p:nvPr>
        </p:nvSpPr>
        <p:spPr>
          <a:xfrm>
            <a:off x="6198646" y="1628800"/>
            <a:ext cx="5330215" cy="288000"/>
          </a:xfrm>
        </p:spPr>
        <p:txBody>
          <a:bodyPr/>
          <a:lstStyle>
            <a:lvl1pPr>
              <a:defRPr sz="1400" i="1" baseline="0">
                <a:solidFill>
                  <a:schemeClr val="accent1"/>
                </a:solidFill>
              </a:defRPr>
            </a:lvl1pPr>
          </a:lstStyle>
          <a:p>
            <a:pPr lvl="0"/>
            <a:r>
              <a:rPr lang="en-US"/>
              <a:t>Measure, Units</a:t>
            </a:r>
            <a:endParaRPr lang="en-AU"/>
          </a:p>
        </p:txBody>
      </p:sp>
      <p:sp>
        <p:nvSpPr>
          <p:cNvPr id="12" name="Content Placeholder 11"/>
          <p:cNvSpPr>
            <a:spLocks noGrp="1"/>
          </p:cNvSpPr>
          <p:nvPr>
            <p:ph sz="quarter" idx="14" hasCustomPrompt="1"/>
          </p:nvPr>
        </p:nvSpPr>
        <p:spPr>
          <a:xfrm>
            <a:off x="664616" y="1268760"/>
            <a:ext cx="5330215" cy="4320480"/>
          </a:xfrm>
        </p:spPr>
        <p:txBody>
          <a:bodyPr/>
          <a:lstStyle/>
          <a:p>
            <a:pPr lvl="0"/>
            <a:r>
              <a:rPr lang="en-US"/>
              <a:t>Body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p:txBody>
      </p:sp>
    </p:spTree>
    <p:extLst>
      <p:ext uri="{BB962C8B-B14F-4D97-AF65-F5344CB8AC3E}">
        <p14:creationId xmlns:p14="http://schemas.microsoft.com/office/powerpoint/2010/main" val="119378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title</a:t>
            </a:r>
            <a:endParaRPr lang="en-AU"/>
          </a:p>
        </p:txBody>
      </p:sp>
      <p:sp>
        <p:nvSpPr>
          <p:cNvPr id="6" name="Text Placeholder 7"/>
          <p:cNvSpPr>
            <a:spLocks noGrp="1"/>
          </p:cNvSpPr>
          <p:nvPr>
            <p:ph type="body" sz="quarter" idx="14" hasCustomPrompt="1"/>
          </p:nvPr>
        </p:nvSpPr>
        <p:spPr>
          <a:xfrm>
            <a:off x="666264" y="5589240"/>
            <a:ext cx="10861429" cy="360000"/>
          </a:xfrm>
        </p:spPr>
        <p:txBody>
          <a:bodyPr anchor="t" anchorCtr="0">
            <a:noAutofit/>
          </a:bodyPr>
          <a:lstStyle>
            <a:lvl1pPr algn="l">
              <a:defRPr sz="1100" i="1" baseline="0">
                <a:solidFill>
                  <a:schemeClr val="tx1">
                    <a:lumMod val="75000"/>
                    <a:lumOff val="25000"/>
                  </a:schemeClr>
                </a:solidFill>
              </a:defRPr>
            </a:lvl1pPr>
          </a:lstStyle>
          <a:p>
            <a:pPr lvl="0"/>
            <a:r>
              <a:rPr lang="en-US"/>
              <a:t>Source, note or footnote</a:t>
            </a:r>
          </a:p>
        </p:txBody>
      </p:sp>
    </p:spTree>
    <p:extLst>
      <p:ext uri="{BB962C8B-B14F-4D97-AF65-F5344CB8AC3E}">
        <p14:creationId xmlns:p14="http://schemas.microsoft.com/office/powerpoint/2010/main" val="27585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855247" y="892296"/>
            <a:ext cx="6735518" cy="2320680"/>
          </a:xfrm>
        </p:spPr>
        <p:txBody>
          <a:bodyPr anchor="ctr"/>
          <a:lstStyle>
            <a:lvl1pPr algn="l">
              <a:defRPr sz="4400">
                <a:solidFill>
                  <a:schemeClr val="accent4">
                    <a:lumMod val="75000"/>
                  </a:schemeClr>
                </a:solidFill>
              </a:defRPr>
            </a:lvl1pPr>
          </a:lstStyle>
          <a:p>
            <a:pPr lvl="0"/>
            <a:r>
              <a:rPr lang="en-US"/>
              <a:t>Section name</a:t>
            </a:r>
            <a:endParaRPr lang="en-AU"/>
          </a:p>
        </p:txBody>
      </p:sp>
      <p:grpSp>
        <p:nvGrpSpPr>
          <p:cNvPr id="17" name="Group 16"/>
          <p:cNvGrpSpPr/>
          <p:nvPr userDrawn="1"/>
        </p:nvGrpSpPr>
        <p:grpSpPr>
          <a:xfrm>
            <a:off x="822999" y="892297"/>
            <a:ext cx="3189311" cy="1442805"/>
            <a:chOff x="3597472" y="669331"/>
            <a:chExt cx="2591315" cy="1442805"/>
          </a:xfrm>
        </p:grpSpPr>
        <p:grpSp>
          <p:nvGrpSpPr>
            <p:cNvPr id="20" name="Group 19"/>
            <p:cNvGrpSpPr/>
            <p:nvPr userDrawn="1"/>
          </p:nvGrpSpPr>
          <p:grpSpPr>
            <a:xfrm>
              <a:off x="3597472" y="669331"/>
              <a:ext cx="1160315" cy="1442805"/>
              <a:chOff x="-6734175" y="-8666163"/>
              <a:chExt cx="4368800" cy="5432425"/>
            </a:xfrm>
          </p:grpSpPr>
          <p:sp>
            <p:nvSpPr>
              <p:cNvPr id="30" name="Oval 66"/>
              <p:cNvSpPr>
                <a:spLocks noChangeArrowheads="1"/>
              </p:cNvSpPr>
              <p:nvPr userDrawn="1"/>
            </p:nvSpPr>
            <p:spPr bwMode="auto">
              <a:xfrm>
                <a:off x="-5503863" y="-8666163"/>
                <a:ext cx="1574800" cy="1574800"/>
              </a:xfrm>
              <a:prstGeom prst="ellipse">
                <a:avLst/>
              </a:pr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1" name="Freeform 69"/>
              <p:cNvSpPr>
                <a:spLocks/>
              </p:cNvSpPr>
              <p:nvPr userDrawn="1"/>
            </p:nvSpPr>
            <p:spPr bwMode="auto">
              <a:xfrm>
                <a:off x="-3914775" y="-3956051"/>
                <a:ext cx="712788" cy="722313"/>
              </a:xfrm>
              <a:custGeom>
                <a:avLst/>
                <a:gdLst>
                  <a:gd name="T0" fmla="*/ 78 w 190"/>
                  <a:gd name="T1" fmla="*/ 0 h 193"/>
                  <a:gd name="T2" fmla="*/ 0 w 190"/>
                  <a:gd name="T3" fmla="*/ 60 h 193"/>
                  <a:gd name="T4" fmla="*/ 64 w 190"/>
                  <a:gd name="T5" fmla="*/ 193 h 193"/>
                  <a:gd name="T6" fmla="*/ 190 w 190"/>
                  <a:gd name="T7" fmla="*/ 117 h 193"/>
                  <a:gd name="T8" fmla="*/ 78 w 190"/>
                  <a:gd name="T9" fmla="*/ 0 h 193"/>
                </a:gdLst>
                <a:ahLst/>
                <a:cxnLst>
                  <a:cxn ang="0">
                    <a:pos x="T0" y="T1"/>
                  </a:cxn>
                  <a:cxn ang="0">
                    <a:pos x="T2" y="T3"/>
                  </a:cxn>
                  <a:cxn ang="0">
                    <a:pos x="T4" y="T5"/>
                  </a:cxn>
                  <a:cxn ang="0">
                    <a:pos x="T6" y="T7"/>
                  </a:cxn>
                  <a:cxn ang="0">
                    <a:pos x="T8" y="T9"/>
                  </a:cxn>
                </a:cxnLst>
                <a:rect l="0" t="0" r="r" b="b"/>
                <a:pathLst>
                  <a:path w="190" h="193">
                    <a:moveTo>
                      <a:pt x="78" y="0"/>
                    </a:moveTo>
                    <a:cubicBezTo>
                      <a:pt x="54" y="23"/>
                      <a:pt x="28" y="43"/>
                      <a:pt x="0" y="60"/>
                    </a:cubicBezTo>
                    <a:cubicBezTo>
                      <a:pt x="64" y="193"/>
                      <a:pt x="64" y="193"/>
                      <a:pt x="64" y="193"/>
                    </a:cubicBezTo>
                    <a:cubicBezTo>
                      <a:pt x="110" y="173"/>
                      <a:pt x="152" y="147"/>
                      <a:pt x="190" y="117"/>
                    </a:cubicBezTo>
                    <a:cubicBezTo>
                      <a:pt x="147" y="83"/>
                      <a:pt x="110" y="44"/>
                      <a:pt x="78" y="0"/>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2" name="Freeform 72"/>
              <p:cNvSpPr>
                <a:spLocks/>
              </p:cNvSpPr>
              <p:nvPr userDrawn="1"/>
            </p:nvSpPr>
            <p:spPr bwMode="auto">
              <a:xfrm>
                <a:off x="-6734175" y="-7335838"/>
                <a:ext cx="4368800" cy="3979863"/>
              </a:xfrm>
              <a:custGeom>
                <a:avLst/>
                <a:gdLst>
                  <a:gd name="T0" fmla="*/ 1065 w 1165"/>
                  <a:gd name="T1" fmla="*/ 236 h 1061"/>
                  <a:gd name="T2" fmla="*/ 942 w 1165"/>
                  <a:gd name="T3" fmla="*/ 103 h 1061"/>
                  <a:gd name="T4" fmla="*/ 740 w 1165"/>
                  <a:gd name="T5" fmla="*/ 0 h 1061"/>
                  <a:gd name="T6" fmla="*/ 538 w 1165"/>
                  <a:gd name="T7" fmla="*/ 104 h 1061"/>
                  <a:gd name="T8" fmla="*/ 355 w 1165"/>
                  <a:gd name="T9" fmla="*/ 24 h 1061"/>
                  <a:gd name="T10" fmla="*/ 0 w 1165"/>
                  <a:gd name="T11" fmla="*/ 561 h 1061"/>
                  <a:gd name="T12" fmla="*/ 285 w 1165"/>
                  <a:gd name="T13" fmla="*/ 1061 h 1061"/>
                  <a:gd name="T14" fmla="*/ 331 w 1165"/>
                  <a:gd name="T15" fmla="*/ 966 h 1061"/>
                  <a:gd name="T16" fmla="*/ 122 w 1165"/>
                  <a:gd name="T17" fmla="*/ 605 h 1061"/>
                  <a:gd name="T18" fmla="*/ 538 w 1165"/>
                  <a:gd name="T19" fmla="*/ 189 h 1061"/>
                  <a:gd name="T20" fmla="*/ 793 w 1165"/>
                  <a:gd name="T21" fmla="*/ 277 h 1061"/>
                  <a:gd name="T22" fmla="*/ 898 w 1165"/>
                  <a:gd name="T23" fmla="*/ 396 h 1061"/>
                  <a:gd name="T24" fmla="*/ 954 w 1165"/>
                  <a:gd name="T25" fmla="*/ 605 h 1061"/>
                  <a:gd name="T26" fmla="*/ 898 w 1165"/>
                  <a:gd name="T27" fmla="*/ 814 h 1061"/>
                  <a:gd name="T28" fmla="*/ 1019 w 1165"/>
                  <a:gd name="T29" fmla="*/ 945 h 1061"/>
                  <a:gd name="T30" fmla="*/ 1165 w 1165"/>
                  <a:gd name="T31" fmla="*/ 561 h 1061"/>
                  <a:gd name="T32" fmla="*/ 1065 w 1165"/>
                  <a:gd name="T33" fmla="*/ 23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1061">
                    <a:moveTo>
                      <a:pt x="1065" y="236"/>
                    </a:moveTo>
                    <a:cubicBezTo>
                      <a:pt x="1031" y="185"/>
                      <a:pt x="990" y="141"/>
                      <a:pt x="942" y="103"/>
                    </a:cubicBezTo>
                    <a:cubicBezTo>
                      <a:pt x="883" y="57"/>
                      <a:pt x="815" y="21"/>
                      <a:pt x="740" y="0"/>
                    </a:cubicBezTo>
                    <a:cubicBezTo>
                      <a:pt x="695" y="63"/>
                      <a:pt x="621"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634" y="189"/>
                      <a:pt x="723" y="222"/>
                      <a:pt x="793" y="277"/>
                    </a:cubicBezTo>
                    <a:cubicBezTo>
                      <a:pt x="835" y="310"/>
                      <a:pt x="871" y="350"/>
                      <a:pt x="898" y="396"/>
                    </a:cubicBezTo>
                    <a:cubicBezTo>
                      <a:pt x="933" y="458"/>
                      <a:pt x="954" y="529"/>
                      <a:pt x="954" y="605"/>
                    </a:cubicBezTo>
                    <a:cubicBezTo>
                      <a:pt x="954" y="681"/>
                      <a:pt x="933" y="752"/>
                      <a:pt x="898" y="814"/>
                    </a:cubicBezTo>
                    <a:cubicBezTo>
                      <a:pt x="928" y="866"/>
                      <a:pt x="970" y="911"/>
                      <a:pt x="1019" y="945"/>
                    </a:cubicBezTo>
                    <a:cubicBezTo>
                      <a:pt x="1110" y="843"/>
                      <a:pt x="1165" y="708"/>
                      <a:pt x="1165" y="561"/>
                    </a:cubicBezTo>
                    <a:cubicBezTo>
                      <a:pt x="1165" y="440"/>
                      <a:pt x="1128" y="329"/>
                      <a:pt x="1065" y="236"/>
                    </a:cubicBezTo>
                    <a:close/>
                  </a:path>
                </a:pathLst>
              </a:custGeom>
              <a:solidFill>
                <a:schemeClr val="accent4"/>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21" name="Group 20"/>
            <p:cNvGrpSpPr/>
            <p:nvPr userDrawn="1"/>
          </p:nvGrpSpPr>
          <p:grpSpPr>
            <a:xfrm>
              <a:off x="5028472" y="669331"/>
              <a:ext cx="1160315" cy="1442805"/>
              <a:chOff x="-1346200" y="-8666163"/>
              <a:chExt cx="4368800" cy="5432425"/>
            </a:xfrm>
            <a:solidFill>
              <a:schemeClr val="accent3"/>
            </a:solidFill>
          </p:grpSpPr>
          <p:sp>
            <p:nvSpPr>
              <p:cNvPr id="27" name="Oval 68"/>
              <p:cNvSpPr>
                <a:spLocks noChangeArrowheads="1"/>
              </p:cNvSpPr>
              <p:nvPr userDrawn="1"/>
            </p:nvSpPr>
            <p:spPr bwMode="auto">
              <a:xfrm>
                <a:off x="-115888" y="-8666163"/>
                <a:ext cx="1574800" cy="1574800"/>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8" name="Freeform 73"/>
              <p:cNvSpPr>
                <a:spLocks/>
              </p:cNvSpPr>
              <p:nvPr userDrawn="1"/>
            </p:nvSpPr>
            <p:spPr bwMode="auto">
              <a:xfrm>
                <a:off x="-509588" y="-7335838"/>
                <a:ext cx="3532188" cy="4102100"/>
              </a:xfrm>
              <a:custGeom>
                <a:avLst/>
                <a:gdLst>
                  <a:gd name="T0" fmla="*/ 517 w 942"/>
                  <a:gd name="T1" fmla="*/ 0 h 1094"/>
                  <a:gd name="T2" fmla="*/ 315 w 942"/>
                  <a:gd name="T3" fmla="*/ 104 h 1094"/>
                  <a:gd name="T4" fmla="*/ 132 w 942"/>
                  <a:gd name="T5" fmla="*/ 24 h 1094"/>
                  <a:gd name="T6" fmla="*/ 0 w 942"/>
                  <a:gd name="T7" fmla="*/ 102 h 1094"/>
                  <a:gd name="T8" fmla="*/ 124 w 942"/>
                  <a:gd name="T9" fmla="*/ 235 h 1094"/>
                  <a:gd name="T10" fmla="*/ 315 w 942"/>
                  <a:gd name="T11" fmla="*/ 189 h 1094"/>
                  <a:gd name="T12" fmla="*/ 731 w 942"/>
                  <a:gd name="T13" fmla="*/ 605 h 1094"/>
                  <a:gd name="T14" fmla="*/ 529 w 942"/>
                  <a:gd name="T15" fmla="*/ 961 h 1094"/>
                  <a:gd name="T16" fmla="*/ 593 w 942"/>
                  <a:gd name="T17" fmla="*/ 1094 h 1094"/>
                  <a:gd name="T18" fmla="*/ 942 w 942"/>
                  <a:gd name="T19" fmla="*/ 561 h 1094"/>
                  <a:gd name="T20" fmla="*/ 517 w 942"/>
                  <a:gd name="T21"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1094">
                    <a:moveTo>
                      <a:pt x="517" y="0"/>
                    </a:moveTo>
                    <a:cubicBezTo>
                      <a:pt x="472" y="63"/>
                      <a:pt x="398" y="104"/>
                      <a:pt x="315" y="104"/>
                    </a:cubicBezTo>
                    <a:cubicBezTo>
                      <a:pt x="242" y="104"/>
                      <a:pt x="177" y="73"/>
                      <a:pt x="132" y="24"/>
                    </a:cubicBezTo>
                    <a:cubicBezTo>
                      <a:pt x="84" y="44"/>
                      <a:pt x="40" y="71"/>
                      <a:pt x="0" y="102"/>
                    </a:cubicBezTo>
                    <a:cubicBezTo>
                      <a:pt x="48" y="140"/>
                      <a:pt x="90" y="185"/>
                      <a:pt x="124" y="235"/>
                    </a:cubicBezTo>
                    <a:cubicBezTo>
                      <a:pt x="181" y="206"/>
                      <a:pt x="246" y="189"/>
                      <a:pt x="315" y="189"/>
                    </a:cubicBezTo>
                    <a:cubicBezTo>
                      <a:pt x="545" y="189"/>
                      <a:pt x="731" y="375"/>
                      <a:pt x="731" y="605"/>
                    </a:cubicBezTo>
                    <a:cubicBezTo>
                      <a:pt x="731" y="756"/>
                      <a:pt x="650" y="889"/>
                      <a:pt x="529" y="961"/>
                    </a:cubicBezTo>
                    <a:cubicBezTo>
                      <a:pt x="593" y="1094"/>
                      <a:pt x="593" y="1094"/>
                      <a:pt x="593" y="1094"/>
                    </a:cubicBezTo>
                    <a:cubicBezTo>
                      <a:pt x="798" y="1004"/>
                      <a:pt x="942" y="799"/>
                      <a:pt x="942" y="561"/>
                    </a:cubicBezTo>
                    <a:cubicBezTo>
                      <a:pt x="942" y="294"/>
                      <a:pt x="762" y="69"/>
                      <a:pt x="517" y="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9" name="Freeform 74"/>
              <p:cNvSpPr>
                <a:spLocks/>
              </p:cNvSpPr>
              <p:nvPr userDrawn="1"/>
            </p:nvSpPr>
            <p:spPr bwMode="auto">
              <a:xfrm>
                <a:off x="-1346200" y="-6300788"/>
                <a:ext cx="1241425" cy="2944813"/>
              </a:xfrm>
              <a:custGeom>
                <a:avLst/>
                <a:gdLst>
                  <a:gd name="T0" fmla="*/ 301 w 331"/>
                  <a:gd name="T1" fmla="*/ 670 h 785"/>
                  <a:gd name="T2" fmla="*/ 179 w 331"/>
                  <a:gd name="T3" fmla="*/ 539 h 785"/>
                  <a:gd name="T4" fmla="*/ 122 w 331"/>
                  <a:gd name="T5" fmla="*/ 329 h 785"/>
                  <a:gd name="T6" fmla="*/ 179 w 331"/>
                  <a:gd name="T7" fmla="*/ 119 h 785"/>
                  <a:gd name="T8" fmla="*/ 74 w 331"/>
                  <a:gd name="T9" fmla="*/ 0 h 785"/>
                  <a:gd name="T10" fmla="*/ 0 w 331"/>
                  <a:gd name="T11" fmla="*/ 285 h 785"/>
                  <a:gd name="T12" fmla="*/ 111 w 331"/>
                  <a:gd name="T13" fmla="*/ 626 h 785"/>
                  <a:gd name="T14" fmla="*/ 223 w 331"/>
                  <a:gd name="T15" fmla="*/ 743 h 785"/>
                  <a:gd name="T16" fmla="*/ 285 w 331"/>
                  <a:gd name="T17" fmla="*/ 785 h 785"/>
                  <a:gd name="T18" fmla="*/ 331 w 331"/>
                  <a:gd name="T19" fmla="*/ 690 h 785"/>
                  <a:gd name="T20" fmla="*/ 301 w 331"/>
                  <a:gd name="T21" fmla="*/ 67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785">
                    <a:moveTo>
                      <a:pt x="301" y="670"/>
                    </a:moveTo>
                    <a:cubicBezTo>
                      <a:pt x="251" y="636"/>
                      <a:pt x="210" y="591"/>
                      <a:pt x="179" y="539"/>
                    </a:cubicBezTo>
                    <a:cubicBezTo>
                      <a:pt x="143" y="478"/>
                      <a:pt x="122" y="406"/>
                      <a:pt x="122" y="329"/>
                    </a:cubicBezTo>
                    <a:cubicBezTo>
                      <a:pt x="122" y="252"/>
                      <a:pt x="143" y="180"/>
                      <a:pt x="179" y="119"/>
                    </a:cubicBezTo>
                    <a:cubicBezTo>
                      <a:pt x="152" y="73"/>
                      <a:pt x="116" y="32"/>
                      <a:pt x="74" y="0"/>
                    </a:cubicBezTo>
                    <a:cubicBezTo>
                      <a:pt x="27" y="84"/>
                      <a:pt x="0" y="181"/>
                      <a:pt x="0" y="285"/>
                    </a:cubicBezTo>
                    <a:cubicBezTo>
                      <a:pt x="0" y="412"/>
                      <a:pt x="41" y="530"/>
                      <a:pt x="111" y="626"/>
                    </a:cubicBezTo>
                    <a:cubicBezTo>
                      <a:pt x="143" y="670"/>
                      <a:pt x="181" y="709"/>
                      <a:pt x="223" y="743"/>
                    </a:cubicBezTo>
                    <a:cubicBezTo>
                      <a:pt x="243" y="758"/>
                      <a:pt x="264" y="772"/>
                      <a:pt x="285" y="785"/>
                    </a:cubicBezTo>
                    <a:cubicBezTo>
                      <a:pt x="331" y="690"/>
                      <a:pt x="331" y="690"/>
                      <a:pt x="331" y="690"/>
                    </a:cubicBezTo>
                    <a:cubicBezTo>
                      <a:pt x="321" y="684"/>
                      <a:pt x="311" y="677"/>
                      <a:pt x="301" y="67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22" name="Group 21"/>
            <p:cNvGrpSpPr/>
            <p:nvPr userDrawn="1"/>
          </p:nvGrpSpPr>
          <p:grpSpPr>
            <a:xfrm>
              <a:off x="4313393" y="669331"/>
              <a:ext cx="1160315" cy="1442805"/>
              <a:chOff x="-4038600" y="-8666163"/>
              <a:chExt cx="4368800" cy="5432425"/>
            </a:xfrm>
            <a:solidFill>
              <a:schemeClr val="accent2"/>
            </a:solidFill>
          </p:grpSpPr>
          <p:sp>
            <p:nvSpPr>
              <p:cNvPr id="23" name="Oval 67"/>
              <p:cNvSpPr>
                <a:spLocks noChangeArrowheads="1"/>
              </p:cNvSpPr>
              <p:nvPr userDrawn="1"/>
            </p:nvSpPr>
            <p:spPr bwMode="auto">
              <a:xfrm>
                <a:off x="-2805113" y="-8666163"/>
                <a:ext cx="1571625" cy="1574800"/>
              </a:xfrm>
              <a:prstGeom prst="ellipse">
                <a:avLst/>
              </a:pr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4" name="Freeform 70"/>
              <p:cNvSpPr>
                <a:spLocks/>
              </p:cNvSpPr>
              <p:nvPr userDrawn="1"/>
            </p:nvSpPr>
            <p:spPr bwMode="auto">
              <a:xfrm>
                <a:off x="-1219200" y="-3952876"/>
                <a:ext cx="709613" cy="719138"/>
              </a:xfrm>
              <a:custGeom>
                <a:avLst/>
                <a:gdLst>
                  <a:gd name="T0" fmla="*/ 77 w 189"/>
                  <a:gd name="T1" fmla="*/ 0 h 192"/>
                  <a:gd name="T2" fmla="*/ 0 w 189"/>
                  <a:gd name="T3" fmla="*/ 59 h 192"/>
                  <a:gd name="T4" fmla="*/ 65 w 189"/>
                  <a:gd name="T5" fmla="*/ 192 h 192"/>
                  <a:gd name="T6" fmla="*/ 189 w 189"/>
                  <a:gd name="T7" fmla="*/ 117 h 192"/>
                  <a:gd name="T8" fmla="*/ 77 w 189"/>
                  <a:gd name="T9" fmla="*/ 0 h 192"/>
                </a:gdLst>
                <a:ahLst/>
                <a:cxnLst>
                  <a:cxn ang="0">
                    <a:pos x="T0" y="T1"/>
                  </a:cxn>
                  <a:cxn ang="0">
                    <a:pos x="T2" y="T3"/>
                  </a:cxn>
                  <a:cxn ang="0">
                    <a:pos x="T4" y="T5"/>
                  </a:cxn>
                  <a:cxn ang="0">
                    <a:pos x="T6" y="T7"/>
                  </a:cxn>
                  <a:cxn ang="0">
                    <a:pos x="T8" y="T9"/>
                  </a:cxn>
                </a:cxnLst>
                <a:rect l="0" t="0" r="r" b="b"/>
                <a:pathLst>
                  <a:path w="189" h="192">
                    <a:moveTo>
                      <a:pt x="77" y="0"/>
                    </a:moveTo>
                    <a:cubicBezTo>
                      <a:pt x="54" y="22"/>
                      <a:pt x="28" y="43"/>
                      <a:pt x="0" y="59"/>
                    </a:cubicBezTo>
                    <a:cubicBezTo>
                      <a:pt x="65" y="192"/>
                      <a:pt x="65" y="192"/>
                      <a:pt x="65" y="192"/>
                    </a:cubicBezTo>
                    <a:cubicBezTo>
                      <a:pt x="110" y="172"/>
                      <a:pt x="151" y="146"/>
                      <a:pt x="189" y="117"/>
                    </a:cubicBezTo>
                    <a:cubicBezTo>
                      <a:pt x="147" y="83"/>
                      <a:pt x="109" y="44"/>
                      <a:pt x="77" y="0"/>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5" name="Freeform 71"/>
              <p:cNvSpPr>
                <a:spLocks/>
              </p:cNvSpPr>
              <p:nvPr userDrawn="1"/>
            </p:nvSpPr>
            <p:spPr bwMode="auto">
              <a:xfrm>
                <a:off x="-4038600" y="-6296026"/>
                <a:ext cx="1244600" cy="2940050"/>
              </a:xfrm>
              <a:custGeom>
                <a:avLst/>
                <a:gdLst>
                  <a:gd name="T0" fmla="*/ 300 w 332"/>
                  <a:gd name="T1" fmla="*/ 668 h 784"/>
                  <a:gd name="T2" fmla="*/ 179 w 332"/>
                  <a:gd name="T3" fmla="*/ 537 h 784"/>
                  <a:gd name="T4" fmla="*/ 122 w 332"/>
                  <a:gd name="T5" fmla="*/ 328 h 784"/>
                  <a:gd name="T6" fmla="*/ 179 w 332"/>
                  <a:gd name="T7" fmla="*/ 119 h 784"/>
                  <a:gd name="T8" fmla="*/ 74 w 332"/>
                  <a:gd name="T9" fmla="*/ 0 h 784"/>
                  <a:gd name="T10" fmla="*/ 0 w 332"/>
                  <a:gd name="T11" fmla="*/ 284 h 784"/>
                  <a:gd name="T12" fmla="*/ 111 w 332"/>
                  <a:gd name="T13" fmla="*/ 624 h 784"/>
                  <a:gd name="T14" fmla="*/ 223 w 332"/>
                  <a:gd name="T15" fmla="*/ 741 h 784"/>
                  <a:gd name="T16" fmla="*/ 286 w 332"/>
                  <a:gd name="T17" fmla="*/ 784 h 784"/>
                  <a:gd name="T18" fmla="*/ 332 w 332"/>
                  <a:gd name="T19" fmla="*/ 689 h 784"/>
                  <a:gd name="T20" fmla="*/ 300 w 332"/>
                  <a:gd name="T21" fmla="*/ 6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784">
                    <a:moveTo>
                      <a:pt x="300" y="668"/>
                    </a:moveTo>
                    <a:cubicBezTo>
                      <a:pt x="251" y="634"/>
                      <a:pt x="209" y="589"/>
                      <a:pt x="179" y="537"/>
                    </a:cubicBezTo>
                    <a:cubicBezTo>
                      <a:pt x="143" y="475"/>
                      <a:pt x="122" y="404"/>
                      <a:pt x="122" y="328"/>
                    </a:cubicBezTo>
                    <a:cubicBezTo>
                      <a:pt x="122" y="252"/>
                      <a:pt x="143" y="181"/>
                      <a:pt x="179" y="119"/>
                    </a:cubicBezTo>
                    <a:cubicBezTo>
                      <a:pt x="152" y="73"/>
                      <a:pt x="116" y="33"/>
                      <a:pt x="74" y="0"/>
                    </a:cubicBezTo>
                    <a:cubicBezTo>
                      <a:pt x="27" y="84"/>
                      <a:pt x="0" y="180"/>
                      <a:pt x="0" y="284"/>
                    </a:cubicBezTo>
                    <a:cubicBezTo>
                      <a:pt x="0" y="411"/>
                      <a:pt x="41" y="528"/>
                      <a:pt x="111" y="624"/>
                    </a:cubicBezTo>
                    <a:cubicBezTo>
                      <a:pt x="143" y="668"/>
                      <a:pt x="180" y="707"/>
                      <a:pt x="223" y="741"/>
                    </a:cubicBezTo>
                    <a:cubicBezTo>
                      <a:pt x="243" y="756"/>
                      <a:pt x="264" y="771"/>
                      <a:pt x="286" y="784"/>
                    </a:cubicBezTo>
                    <a:cubicBezTo>
                      <a:pt x="332" y="689"/>
                      <a:pt x="332" y="689"/>
                      <a:pt x="332" y="689"/>
                    </a:cubicBezTo>
                    <a:cubicBezTo>
                      <a:pt x="321" y="682"/>
                      <a:pt x="310" y="676"/>
                      <a:pt x="300" y="668"/>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6" name="Freeform 75"/>
              <p:cNvSpPr>
                <a:spLocks/>
              </p:cNvSpPr>
              <p:nvPr userDrawn="1"/>
            </p:nvSpPr>
            <p:spPr bwMode="auto">
              <a:xfrm>
                <a:off x="-3201988" y="-7335838"/>
                <a:ext cx="3532188" cy="3548063"/>
              </a:xfrm>
              <a:custGeom>
                <a:avLst/>
                <a:gdLst>
                  <a:gd name="T0" fmla="*/ 842 w 942"/>
                  <a:gd name="T1" fmla="*/ 235 h 946"/>
                  <a:gd name="T2" fmla="*/ 718 w 942"/>
                  <a:gd name="T3" fmla="*/ 102 h 946"/>
                  <a:gd name="T4" fmla="*/ 518 w 942"/>
                  <a:gd name="T5" fmla="*/ 0 h 946"/>
                  <a:gd name="T6" fmla="*/ 315 w 942"/>
                  <a:gd name="T7" fmla="*/ 104 h 946"/>
                  <a:gd name="T8" fmla="*/ 132 w 942"/>
                  <a:gd name="T9" fmla="*/ 24 h 946"/>
                  <a:gd name="T10" fmla="*/ 0 w 942"/>
                  <a:gd name="T11" fmla="*/ 103 h 946"/>
                  <a:gd name="T12" fmla="*/ 123 w 942"/>
                  <a:gd name="T13" fmla="*/ 236 h 946"/>
                  <a:gd name="T14" fmla="*/ 315 w 942"/>
                  <a:gd name="T15" fmla="*/ 189 h 946"/>
                  <a:gd name="T16" fmla="*/ 569 w 942"/>
                  <a:gd name="T17" fmla="*/ 276 h 946"/>
                  <a:gd name="T18" fmla="*/ 674 w 942"/>
                  <a:gd name="T19" fmla="*/ 395 h 946"/>
                  <a:gd name="T20" fmla="*/ 731 w 942"/>
                  <a:gd name="T21" fmla="*/ 605 h 946"/>
                  <a:gd name="T22" fmla="*/ 674 w 942"/>
                  <a:gd name="T23" fmla="*/ 815 h 946"/>
                  <a:gd name="T24" fmla="*/ 796 w 942"/>
                  <a:gd name="T25" fmla="*/ 946 h 946"/>
                  <a:gd name="T26" fmla="*/ 942 w 942"/>
                  <a:gd name="T27" fmla="*/ 561 h 946"/>
                  <a:gd name="T28" fmla="*/ 842 w 942"/>
                  <a:gd name="T29" fmla="*/ 235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946">
                    <a:moveTo>
                      <a:pt x="842" y="235"/>
                    </a:moveTo>
                    <a:cubicBezTo>
                      <a:pt x="808" y="185"/>
                      <a:pt x="766" y="140"/>
                      <a:pt x="718" y="102"/>
                    </a:cubicBezTo>
                    <a:cubicBezTo>
                      <a:pt x="659" y="56"/>
                      <a:pt x="592" y="21"/>
                      <a:pt x="518" y="0"/>
                    </a:cubicBezTo>
                    <a:cubicBezTo>
                      <a:pt x="473" y="63"/>
                      <a:pt x="399" y="104"/>
                      <a:pt x="315" y="104"/>
                    </a:cubicBezTo>
                    <a:cubicBezTo>
                      <a:pt x="243" y="104"/>
                      <a:pt x="178" y="73"/>
                      <a:pt x="132" y="24"/>
                    </a:cubicBezTo>
                    <a:cubicBezTo>
                      <a:pt x="85" y="44"/>
                      <a:pt x="40" y="71"/>
                      <a:pt x="0" y="103"/>
                    </a:cubicBezTo>
                    <a:cubicBezTo>
                      <a:pt x="48" y="141"/>
                      <a:pt x="89" y="185"/>
                      <a:pt x="123" y="236"/>
                    </a:cubicBezTo>
                    <a:cubicBezTo>
                      <a:pt x="181" y="206"/>
                      <a:pt x="246" y="189"/>
                      <a:pt x="315" y="189"/>
                    </a:cubicBezTo>
                    <a:cubicBezTo>
                      <a:pt x="411" y="189"/>
                      <a:pt x="499" y="221"/>
                      <a:pt x="569" y="276"/>
                    </a:cubicBezTo>
                    <a:cubicBezTo>
                      <a:pt x="611" y="308"/>
                      <a:pt x="647" y="349"/>
                      <a:pt x="674" y="395"/>
                    </a:cubicBezTo>
                    <a:cubicBezTo>
                      <a:pt x="710" y="456"/>
                      <a:pt x="731" y="528"/>
                      <a:pt x="731" y="605"/>
                    </a:cubicBezTo>
                    <a:cubicBezTo>
                      <a:pt x="731" y="682"/>
                      <a:pt x="710" y="754"/>
                      <a:pt x="674" y="815"/>
                    </a:cubicBezTo>
                    <a:cubicBezTo>
                      <a:pt x="705" y="867"/>
                      <a:pt x="746" y="912"/>
                      <a:pt x="796" y="946"/>
                    </a:cubicBezTo>
                    <a:cubicBezTo>
                      <a:pt x="887" y="844"/>
                      <a:pt x="942" y="709"/>
                      <a:pt x="942" y="561"/>
                    </a:cubicBezTo>
                    <a:cubicBezTo>
                      <a:pt x="942" y="440"/>
                      <a:pt x="905" y="328"/>
                      <a:pt x="842" y="235"/>
                    </a:cubicBezTo>
                    <a:close/>
                  </a:path>
                </a:pathLst>
              </a:custGeom>
              <a:grp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grpSp>
        <p:nvGrpSpPr>
          <p:cNvPr id="33" name="Group 32"/>
          <p:cNvGrpSpPr/>
          <p:nvPr userDrawn="1"/>
        </p:nvGrpSpPr>
        <p:grpSpPr>
          <a:xfrm>
            <a:off x="697938" y="2645840"/>
            <a:ext cx="3586807" cy="524925"/>
            <a:chOff x="-7116763" y="-2063751"/>
            <a:chExt cx="10972801" cy="1976438"/>
          </a:xfrm>
          <a:solidFill>
            <a:schemeClr val="tx1"/>
          </a:solidFill>
        </p:grpSpPr>
        <p:sp>
          <p:nvSpPr>
            <p:cNvPr id="34" name="Freeform 82"/>
            <p:cNvSpPr>
              <a:spLocks noEditPoints="1"/>
            </p:cNvSpPr>
            <p:nvPr userDrawn="1"/>
          </p:nvSpPr>
          <p:spPr bwMode="auto">
            <a:xfrm>
              <a:off x="-7045325" y="-2039938"/>
              <a:ext cx="520700" cy="873125"/>
            </a:xfrm>
            <a:custGeom>
              <a:avLst/>
              <a:gdLst>
                <a:gd name="T0" fmla="*/ 0 w 139"/>
                <a:gd name="T1" fmla="*/ 0 h 233"/>
                <a:gd name="T2" fmla="*/ 45 w 139"/>
                <a:gd name="T3" fmla="*/ 0 h 233"/>
                <a:gd name="T4" fmla="*/ 88 w 139"/>
                <a:gd name="T5" fmla="*/ 7 h 233"/>
                <a:gd name="T6" fmla="*/ 112 w 139"/>
                <a:gd name="T7" fmla="*/ 27 h 233"/>
                <a:gd name="T8" fmla="*/ 120 w 139"/>
                <a:gd name="T9" fmla="*/ 57 h 233"/>
                <a:gd name="T10" fmla="*/ 113 w 139"/>
                <a:gd name="T11" fmla="*/ 85 h 233"/>
                <a:gd name="T12" fmla="*/ 90 w 139"/>
                <a:gd name="T13" fmla="*/ 106 h 233"/>
                <a:gd name="T14" fmla="*/ 118 w 139"/>
                <a:gd name="T15" fmla="*/ 120 h 233"/>
                <a:gd name="T16" fmla="*/ 134 w 139"/>
                <a:gd name="T17" fmla="*/ 140 h 233"/>
                <a:gd name="T18" fmla="*/ 139 w 139"/>
                <a:gd name="T19" fmla="*/ 166 h 233"/>
                <a:gd name="T20" fmla="*/ 119 w 139"/>
                <a:gd name="T21" fmla="*/ 213 h 233"/>
                <a:gd name="T22" fmla="*/ 64 w 139"/>
                <a:gd name="T23" fmla="*/ 233 h 233"/>
                <a:gd name="T24" fmla="*/ 0 w 139"/>
                <a:gd name="T25" fmla="*/ 233 h 233"/>
                <a:gd name="T26" fmla="*/ 0 w 139"/>
                <a:gd name="T27" fmla="*/ 0 h 233"/>
                <a:gd name="T28" fmla="*/ 22 w 139"/>
                <a:gd name="T29" fmla="*/ 23 h 233"/>
                <a:gd name="T30" fmla="*/ 22 w 139"/>
                <a:gd name="T31" fmla="*/ 97 h 233"/>
                <a:gd name="T32" fmla="*/ 36 w 139"/>
                <a:gd name="T33" fmla="*/ 97 h 233"/>
                <a:gd name="T34" fmla="*/ 71 w 139"/>
                <a:gd name="T35" fmla="*/ 93 h 233"/>
                <a:gd name="T36" fmla="*/ 89 w 139"/>
                <a:gd name="T37" fmla="*/ 79 h 233"/>
                <a:gd name="T38" fmla="*/ 96 w 139"/>
                <a:gd name="T39" fmla="*/ 57 h 233"/>
                <a:gd name="T40" fmla="*/ 85 w 139"/>
                <a:gd name="T41" fmla="*/ 32 h 233"/>
                <a:gd name="T42" fmla="*/ 49 w 139"/>
                <a:gd name="T43" fmla="*/ 23 h 233"/>
                <a:gd name="T44" fmla="*/ 22 w 139"/>
                <a:gd name="T45" fmla="*/ 23 h 233"/>
                <a:gd name="T46" fmla="*/ 22 w 139"/>
                <a:gd name="T47" fmla="*/ 121 h 233"/>
                <a:gd name="T48" fmla="*/ 22 w 139"/>
                <a:gd name="T49" fmla="*/ 210 h 233"/>
                <a:gd name="T50" fmla="*/ 51 w 139"/>
                <a:gd name="T51" fmla="*/ 210 h 233"/>
                <a:gd name="T52" fmla="*/ 89 w 139"/>
                <a:gd name="T53" fmla="*/ 205 h 233"/>
                <a:gd name="T54" fmla="*/ 108 w 139"/>
                <a:gd name="T55" fmla="*/ 189 h 233"/>
                <a:gd name="T56" fmla="*/ 115 w 139"/>
                <a:gd name="T57" fmla="*/ 167 h 233"/>
                <a:gd name="T58" fmla="*/ 105 w 139"/>
                <a:gd name="T59" fmla="*/ 139 h 233"/>
                <a:gd name="T60" fmla="*/ 77 w 139"/>
                <a:gd name="T61" fmla="*/ 124 h 233"/>
                <a:gd name="T62" fmla="*/ 36 w 139"/>
                <a:gd name="T63" fmla="*/ 121 h 233"/>
                <a:gd name="T64" fmla="*/ 22 w 139"/>
                <a:gd name="T65" fmla="*/ 12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233">
                  <a:moveTo>
                    <a:pt x="0" y="0"/>
                  </a:moveTo>
                  <a:cubicBezTo>
                    <a:pt x="45" y="0"/>
                    <a:pt x="45" y="0"/>
                    <a:pt x="45" y="0"/>
                  </a:cubicBezTo>
                  <a:cubicBezTo>
                    <a:pt x="64" y="0"/>
                    <a:pt x="78" y="2"/>
                    <a:pt x="88" y="7"/>
                  </a:cubicBezTo>
                  <a:cubicBezTo>
                    <a:pt x="98" y="11"/>
                    <a:pt x="106" y="18"/>
                    <a:pt x="112" y="27"/>
                  </a:cubicBezTo>
                  <a:cubicBezTo>
                    <a:pt x="117" y="36"/>
                    <a:pt x="120" y="46"/>
                    <a:pt x="120" y="57"/>
                  </a:cubicBezTo>
                  <a:cubicBezTo>
                    <a:pt x="120" y="67"/>
                    <a:pt x="118" y="77"/>
                    <a:pt x="113" y="85"/>
                  </a:cubicBezTo>
                  <a:cubicBezTo>
                    <a:pt x="108" y="94"/>
                    <a:pt x="100" y="101"/>
                    <a:pt x="90" y="106"/>
                  </a:cubicBezTo>
                  <a:cubicBezTo>
                    <a:pt x="103" y="110"/>
                    <a:pt x="112" y="115"/>
                    <a:pt x="118" y="120"/>
                  </a:cubicBezTo>
                  <a:cubicBezTo>
                    <a:pt x="125" y="126"/>
                    <a:pt x="130" y="133"/>
                    <a:pt x="134" y="140"/>
                  </a:cubicBezTo>
                  <a:cubicBezTo>
                    <a:pt x="137" y="148"/>
                    <a:pt x="139" y="157"/>
                    <a:pt x="139" y="166"/>
                  </a:cubicBezTo>
                  <a:cubicBezTo>
                    <a:pt x="139" y="185"/>
                    <a:pt x="132" y="201"/>
                    <a:pt x="119" y="213"/>
                  </a:cubicBezTo>
                  <a:cubicBezTo>
                    <a:pt x="105" y="226"/>
                    <a:pt x="87" y="233"/>
                    <a:pt x="64" y="233"/>
                  </a:cubicBezTo>
                  <a:cubicBezTo>
                    <a:pt x="0" y="233"/>
                    <a:pt x="0" y="233"/>
                    <a:pt x="0" y="233"/>
                  </a:cubicBezTo>
                  <a:lnTo>
                    <a:pt x="0" y="0"/>
                  </a:lnTo>
                  <a:close/>
                  <a:moveTo>
                    <a:pt x="22" y="23"/>
                  </a:moveTo>
                  <a:cubicBezTo>
                    <a:pt x="22" y="97"/>
                    <a:pt x="22" y="97"/>
                    <a:pt x="22" y="97"/>
                  </a:cubicBezTo>
                  <a:cubicBezTo>
                    <a:pt x="36" y="97"/>
                    <a:pt x="36" y="97"/>
                    <a:pt x="36" y="97"/>
                  </a:cubicBezTo>
                  <a:cubicBezTo>
                    <a:pt x="52" y="97"/>
                    <a:pt x="64" y="96"/>
                    <a:pt x="71" y="93"/>
                  </a:cubicBezTo>
                  <a:cubicBezTo>
                    <a:pt x="79" y="90"/>
                    <a:pt x="85" y="85"/>
                    <a:pt x="89" y="79"/>
                  </a:cubicBezTo>
                  <a:cubicBezTo>
                    <a:pt x="94" y="72"/>
                    <a:pt x="96" y="65"/>
                    <a:pt x="96" y="57"/>
                  </a:cubicBezTo>
                  <a:cubicBezTo>
                    <a:pt x="96" y="46"/>
                    <a:pt x="92" y="38"/>
                    <a:pt x="85" y="32"/>
                  </a:cubicBezTo>
                  <a:cubicBezTo>
                    <a:pt x="78" y="26"/>
                    <a:pt x="66" y="23"/>
                    <a:pt x="49" y="23"/>
                  </a:cubicBezTo>
                  <a:lnTo>
                    <a:pt x="22" y="23"/>
                  </a:lnTo>
                  <a:close/>
                  <a:moveTo>
                    <a:pt x="22" y="121"/>
                  </a:moveTo>
                  <a:cubicBezTo>
                    <a:pt x="22" y="210"/>
                    <a:pt x="22" y="210"/>
                    <a:pt x="22" y="210"/>
                  </a:cubicBezTo>
                  <a:cubicBezTo>
                    <a:pt x="51" y="210"/>
                    <a:pt x="51" y="210"/>
                    <a:pt x="51" y="210"/>
                  </a:cubicBezTo>
                  <a:cubicBezTo>
                    <a:pt x="68" y="210"/>
                    <a:pt x="81" y="208"/>
                    <a:pt x="89" y="205"/>
                  </a:cubicBezTo>
                  <a:cubicBezTo>
                    <a:pt x="97" y="202"/>
                    <a:pt x="103" y="197"/>
                    <a:pt x="108" y="189"/>
                  </a:cubicBezTo>
                  <a:cubicBezTo>
                    <a:pt x="113" y="182"/>
                    <a:pt x="115" y="175"/>
                    <a:pt x="115" y="167"/>
                  </a:cubicBezTo>
                  <a:cubicBezTo>
                    <a:pt x="115" y="156"/>
                    <a:pt x="112" y="147"/>
                    <a:pt x="105" y="139"/>
                  </a:cubicBezTo>
                  <a:cubicBezTo>
                    <a:pt x="98" y="132"/>
                    <a:pt x="89" y="126"/>
                    <a:pt x="77" y="124"/>
                  </a:cubicBezTo>
                  <a:cubicBezTo>
                    <a:pt x="69" y="122"/>
                    <a:pt x="55" y="121"/>
                    <a:pt x="36" y="121"/>
                  </a:cubicBezTo>
                  <a:lnTo>
                    <a:pt x="22"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5" name="Freeform 83"/>
            <p:cNvSpPr>
              <a:spLocks/>
            </p:cNvSpPr>
            <p:nvPr userDrawn="1"/>
          </p:nvSpPr>
          <p:spPr bwMode="auto">
            <a:xfrm>
              <a:off x="-6348413" y="-2039938"/>
              <a:ext cx="577850" cy="895350"/>
            </a:xfrm>
            <a:custGeom>
              <a:avLst/>
              <a:gdLst>
                <a:gd name="T0" fmla="*/ 0 w 154"/>
                <a:gd name="T1" fmla="*/ 0 h 239"/>
                <a:gd name="T2" fmla="*/ 23 w 154"/>
                <a:gd name="T3" fmla="*/ 0 h 239"/>
                <a:gd name="T4" fmla="*/ 23 w 154"/>
                <a:gd name="T5" fmla="*/ 141 h 239"/>
                <a:gd name="T6" fmla="*/ 24 w 154"/>
                <a:gd name="T7" fmla="*/ 172 h 239"/>
                <a:gd name="T8" fmla="*/ 32 w 154"/>
                <a:gd name="T9" fmla="*/ 195 h 239"/>
                <a:gd name="T10" fmla="*/ 52 w 154"/>
                <a:gd name="T11" fmla="*/ 210 h 239"/>
                <a:gd name="T12" fmla="*/ 78 w 154"/>
                <a:gd name="T13" fmla="*/ 217 h 239"/>
                <a:gd name="T14" fmla="*/ 100 w 154"/>
                <a:gd name="T15" fmla="*/ 212 h 239"/>
                <a:gd name="T16" fmla="*/ 118 w 154"/>
                <a:gd name="T17" fmla="*/ 198 h 239"/>
                <a:gd name="T18" fmla="*/ 129 w 154"/>
                <a:gd name="T19" fmla="*/ 177 h 239"/>
                <a:gd name="T20" fmla="*/ 131 w 154"/>
                <a:gd name="T21" fmla="*/ 141 h 239"/>
                <a:gd name="T22" fmla="*/ 131 w 154"/>
                <a:gd name="T23" fmla="*/ 0 h 239"/>
                <a:gd name="T24" fmla="*/ 154 w 154"/>
                <a:gd name="T25" fmla="*/ 0 h 239"/>
                <a:gd name="T26" fmla="*/ 154 w 154"/>
                <a:gd name="T27" fmla="*/ 141 h 239"/>
                <a:gd name="T28" fmla="*/ 148 w 154"/>
                <a:gd name="T29" fmla="*/ 191 h 239"/>
                <a:gd name="T30" fmla="*/ 124 w 154"/>
                <a:gd name="T31" fmla="*/ 224 h 239"/>
                <a:gd name="T32" fmla="*/ 79 w 154"/>
                <a:gd name="T33" fmla="*/ 239 h 239"/>
                <a:gd name="T34" fmla="*/ 31 w 154"/>
                <a:gd name="T35" fmla="*/ 225 h 239"/>
                <a:gd name="T36" fmla="*/ 4 w 154"/>
                <a:gd name="T37" fmla="*/ 190 h 239"/>
                <a:gd name="T38" fmla="*/ 0 w 154"/>
                <a:gd name="T39" fmla="*/ 141 h 239"/>
                <a:gd name="T40" fmla="*/ 0 w 154"/>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39">
                  <a:moveTo>
                    <a:pt x="0" y="0"/>
                  </a:moveTo>
                  <a:cubicBezTo>
                    <a:pt x="23" y="0"/>
                    <a:pt x="23" y="0"/>
                    <a:pt x="23" y="0"/>
                  </a:cubicBezTo>
                  <a:cubicBezTo>
                    <a:pt x="23" y="141"/>
                    <a:pt x="23" y="141"/>
                    <a:pt x="23" y="141"/>
                  </a:cubicBezTo>
                  <a:cubicBezTo>
                    <a:pt x="23" y="157"/>
                    <a:pt x="24" y="168"/>
                    <a:pt x="24" y="172"/>
                  </a:cubicBezTo>
                  <a:cubicBezTo>
                    <a:pt x="25" y="181"/>
                    <a:pt x="28" y="189"/>
                    <a:pt x="32" y="195"/>
                  </a:cubicBezTo>
                  <a:cubicBezTo>
                    <a:pt x="36" y="201"/>
                    <a:pt x="43" y="206"/>
                    <a:pt x="52" y="210"/>
                  </a:cubicBezTo>
                  <a:cubicBezTo>
                    <a:pt x="60" y="214"/>
                    <a:pt x="69" y="217"/>
                    <a:pt x="78" y="217"/>
                  </a:cubicBezTo>
                  <a:cubicBezTo>
                    <a:pt x="86" y="217"/>
                    <a:pt x="93" y="215"/>
                    <a:pt x="100" y="212"/>
                  </a:cubicBezTo>
                  <a:cubicBezTo>
                    <a:pt x="107" y="208"/>
                    <a:pt x="113" y="204"/>
                    <a:pt x="118" y="198"/>
                  </a:cubicBezTo>
                  <a:cubicBezTo>
                    <a:pt x="123" y="192"/>
                    <a:pt x="126" y="185"/>
                    <a:pt x="129" y="177"/>
                  </a:cubicBezTo>
                  <a:cubicBezTo>
                    <a:pt x="130" y="171"/>
                    <a:pt x="131" y="159"/>
                    <a:pt x="131" y="141"/>
                  </a:cubicBezTo>
                  <a:cubicBezTo>
                    <a:pt x="131" y="0"/>
                    <a:pt x="131" y="0"/>
                    <a:pt x="131" y="0"/>
                  </a:cubicBezTo>
                  <a:cubicBezTo>
                    <a:pt x="154" y="0"/>
                    <a:pt x="154" y="0"/>
                    <a:pt x="154" y="0"/>
                  </a:cubicBezTo>
                  <a:cubicBezTo>
                    <a:pt x="154" y="141"/>
                    <a:pt x="154" y="141"/>
                    <a:pt x="154" y="141"/>
                  </a:cubicBezTo>
                  <a:cubicBezTo>
                    <a:pt x="154" y="161"/>
                    <a:pt x="152" y="178"/>
                    <a:pt x="148" y="191"/>
                  </a:cubicBezTo>
                  <a:cubicBezTo>
                    <a:pt x="144" y="204"/>
                    <a:pt x="136" y="215"/>
                    <a:pt x="124" y="224"/>
                  </a:cubicBezTo>
                  <a:cubicBezTo>
                    <a:pt x="112" y="234"/>
                    <a:pt x="97" y="239"/>
                    <a:pt x="79" y="239"/>
                  </a:cubicBezTo>
                  <a:cubicBezTo>
                    <a:pt x="61" y="239"/>
                    <a:pt x="45" y="234"/>
                    <a:pt x="31" y="225"/>
                  </a:cubicBezTo>
                  <a:cubicBezTo>
                    <a:pt x="18" y="216"/>
                    <a:pt x="9" y="204"/>
                    <a:pt x="4" y="190"/>
                  </a:cubicBezTo>
                  <a:cubicBezTo>
                    <a:pt x="1" y="181"/>
                    <a:pt x="0" y="164"/>
                    <a:pt x="0" y="14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6" name="Freeform 84"/>
            <p:cNvSpPr>
              <a:spLocks/>
            </p:cNvSpPr>
            <p:nvPr userDrawn="1"/>
          </p:nvSpPr>
          <p:spPr bwMode="auto">
            <a:xfrm>
              <a:off x="-5646738" y="-2063751"/>
              <a:ext cx="512763" cy="919163"/>
            </a:xfrm>
            <a:custGeom>
              <a:avLst/>
              <a:gdLst>
                <a:gd name="T0" fmla="*/ 0 w 137"/>
                <a:gd name="T1" fmla="*/ 195 h 245"/>
                <a:gd name="T2" fmla="*/ 20 w 137"/>
                <a:gd name="T3" fmla="*/ 184 h 245"/>
                <a:gd name="T4" fmla="*/ 69 w 137"/>
                <a:gd name="T5" fmla="*/ 222 h 245"/>
                <a:gd name="T6" fmla="*/ 91 w 137"/>
                <a:gd name="T7" fmla="*/ 217 h 245"/>
                <a:gd name="T8" fmla="*/ 106 w 137"/>
                <a:gd name="T9" fmla="*/ 202 h 245"/>
                <a:gd name="T10" fmla="*/ 112 w 137"/>
                <a:gd name="T11" fmla="*/ 182 h 245"/>
                <a:gd name="T12" fmla="*/ 104 w 137"/>
                <a:gd name="T13" fmla="*/ 160 h 245"/>
                <a:gd name="T14" fmla="*/ 64 w 137"/>
                <a:gd name="T15" fmla="*/ 122 h 245"/>
                <a:gd name="T16" fmla="*/ 28 w 137"/>
                <a:gd name="T17" fmla="*/ 90 h 245"/>
                <a:gd name="T18" fmla="*/ 15 w 137"/>
                <a:gd name="T19" fmla="*/ 55 h 245"/>
                <a:gd name="T20" fmla="*/ 22 w 137"/>
                <a:gd name="T21" fmla="*/ 27 h 245"/>
                <a:gd name="T22" fmla="*/ 43 w 137"/>
                <a:gd name="T23" fmla="*/ 7 h 245"/>
                <a:gd name="T24" fmla="*/ 72 w 137"/>
                <a:gd name="T25" fmla="*/ 0 h 245"/>
                <a:gd name="T26" fmla="*/ 102 w 137"/>
                <a:gd name="T27" fmla="*/ 8 h 245"/>
                <a:gd name="T28" fmla="*/ 133 w 137"/>
                <a:gd name="T29" fmla="*/ 38 h 245"/>
                <a:gd name="T30" fmla="*/ 114 w 137"/>
                <a:gd name="T31" fmla="*/ 53 h 245"/>
                <a:gd name="T32" fmla="*/ 91 w 137"/>
                <a:gd name="T33" fmla="*/ 30 h 245"/>
                <a:gd name="T34" fmla="*/ 71 w 137"/>
                <a:gd name="T35" fmla="*/ 24 h 245"/>
                <a:gd name="T36" fmla="*/ 48 w 137"/>
                <a:gd name="T37" fmla="*/ 33 h 245"/>
                <a:gd name="T38" fmla="*/ 39 w 137"/>
                <a:gd name="T39" fmla="*/ 54 h 245"/>
                <a:gd name="T40" fmla="*/ 42 w 137"/>
                <a:gd name="T41" fmla="*/ 68 h 245"/>
                <a:gd name="T42" fmla="*/ 54 w 137"/>
                <a:gd name="T43" fmla="*/ 84 h 245"/>
                <a:gd name="T44" fmla="*/ 84 w 137"/>
                <a:gd name="T45" fmla="*/ 107 h 245"/>
                <a:gd name="T46" fmla="*/ 126 w 137"/>
                <a:gd name="T47" fmla="*/ 147 h 245"/>
                <a:gd name="T48" fmla="*/ 137 w 137"/>
                <a:gd name="T49" fmla="*/ 182 h 245"/>
                <a:gd name="T50" fmla="*/ 118 w 137"/>
                <a:gd name="T51" fmla="*/ 226 h 245"/>
                <a:gd name="T52" fmla="*/ 71 w 137"/>
                <a:gd name="T53" fmla="*/ 245 h 245"/>
                <a:gd name="T54" fmla="*/ 32 w 137"/>
                <a:gd name="T55" fmla="*/ 233 h 245"/>
                <a:gd name="T56" fmla="*/ 0 w 137"/>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245">
                  <a:moveTo>
                    <a:pt x="0" y="195"/>
                  </a:moveTo>
                  <a:cubicBezTo>
                    <a:pt x="20" y="184"/>
                    <a:pt x="20" y="184"/>
                    <a:pt x="20" y="184"/>
                  </a:cubicBezTo>
                  <a:cubicBezTo>
                    <a:pt x="34" y="209"/>
                    <a:pt x="50" y="222"/>
                    <a:pt x="69" y="222"/>
                  </a:cubicBezTo>
                  <a:cubicBezTo>
                    <a:pt x="76" y="222"/>
                    <a:pt x="84" y="220"/>
                    <a:pt x="91" y="217"/>
                  </a:cubicBezTo>
                  <a:cubicBezTo>
                    <a:pt x="97" y="213"/>
                    <a:pt x="103" y="208"/>
                    <a:pt x="106" y="202"/>
                  </a:cubicBezTo>
                  <a:cubicBezTo>
                    <a:pt x="110" y="196"/>
                    <a:pt x="112" y="189"/>
                    <a:pt x="112" y="182"/>
                  </a:cubicBezTo>
                  <a:cubicBezTo>
                    <a:pt x="112" y="175"/>
                    <a:pt x="109" y="167"/>
                    <a:pt x="104" y="160"/>
                  </a:cubicBezTo>
                  <a:cubicBezTo>
                    <a:pt x="96" y="149"/>
                    <a:pt x="83" y="137"/>
                    <a:pt x="64" y="122"/>
                  </a:cubicBezTo>
                  <a:cubicBezTo>
                    <a:pt x="44" y="107"/>
                    <a:pt x="32" y="97"/>
                    <a:pt x="28" y="90"/>
                  </a:cubicBezTo>
                  <a:cubicBezTo>
                    <a:pt x="19" y="79"/>
                    <a:pt x="15" y="67"/>
                    <a:pt x="15" y="55"/>
                  </a:cubicBezTo>
                  <a:cubicBezTo>
                    <a:pt x="15" y="45"/>
                    <a:pt x="18" y="35"/>
                    <a:pt x="22" y="27"/>
                  </a:cubicBezTo>
                  <a:cubicBezTo>
                    <a:pt x="27" y="19"/>
                    <a:pt x="34" y="12"/>
                    <a:pt x="43" y="7"/>
                  </a:cubicBezTo>
                  <a:cubicBezTo>
                    <a:pt x="52" y="2"/>
                    <a:pt x="61" y="0"/>
                    <a:pt x="72" y="0"/>
                  </a:cubicBezTo>
                  <a:cubicBezTo>
                    <a:pt x="83" y="0"/>
                    <a:pt x="93" y="3"/>
                    <a:pt x="102" y="8"/>
                  </a:cubicBezTo>
                  <a:cubicBezTo>
                    <a:pt x="112" y="14"/>
                    <a:pt x="122" y="24"/>
                    <a:pt x="133" y="38"/>
                  </a:cubicBezTo>
                  <a:cubicBezTo>
                    <a:pt x="114" y="53"/>
                    <a:pt x="114" y="53"/>
                    <a:pt x="114" y="53"/>
                  </a:cubicBezTo>
                  <a:cubicBezTo>
                    <a:pt x="105" y="41"/>
                    <a:pt x="98" y="33"/>
                    <a:pt x="91" y="30"/>
                  </a:cubicBezTo>
                  <a:cubicBezTo>
                    <a:pt x="85" y="26"/>
                    <a:pt x="78" y="24"/>
                    <a:pt x="71" y="24"/>
                  </a:cubicBezTo>
                  <a:cubicBezTo>
                    <a:pt x="62" y="24"/>
                    <a:pt x="54" y="27"/>
                    <a:pt x="48" y="33"/>
                  </a:cubicBezTo>
                  <a:cubicBezTo>
                    <a:pt x="42" y="38"/>
                    <a:pt x="39" y="45"/>
                    <a:pt x="39" y="54"/>
                  </a:cubicBezTo>
                  <a:cubicBezTo>
                    <a:pt x="39" y="59"/>
                    <a:pt x="40" y="64"/>
                    <a:pt x="42" y="68"/>
                  </a:cubicBezTo>
                  <a:cubicBezTo>
                    <a:pt x="45" y="73"/>
                    <a:pt x="48" y="78"/>
                    <a:pt x="54" y="84"/>
                  </a:cubicBezTo>
                  <a:cubicBezTo>
                    <a:pt x="57" y="87"/>
                    <a:pt x="67" y="95"/>
                    <a:pt x="84" y="107"/>
                  </a:cubicBezTo>
                  <a:cubicBezTo>
                    <a:pt x="104" y="122"/>
                    <a:pt x="118" y="135"/>
                    <a:pt x="126" y="147"/>
                  </a:cubicBezTo>
                  <a:cubicBezTo>
                    <a:pt x="133" y="159"/>
                    <a:pt x="137" y="170"/>
                    <a:pt x="137" y="182"/>
                  </a:cubicBezTo>
                  <a:cubicBezTo>
                    <a:pt x="137" y="199"/>
                    <a:pt x="130" y="214"/>
                    <a:pt x="118" y="226"/>
                  </a:cubicBezTo>
                  <a:cubicBezTo>
                    <a:pt x="105" y="238"/>
                    <a:pt x="89" y="245"/>
                    <a:pt x="71" y="245"/>
                  </a:cubicBezTo>
                  <a:cubicBezTo>
                    <a:pt x="57" y="245"/>
                    <a:pt x="44" y="241"/>
                    <a:pt x="32" y="233"/>
                  </a:cubicBezTo>
                  <a:cubicBezTo>
                    <a:pt x="21" y="226"/>
                    <a:pt x="10"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7" name="Rectangle 85"/>
            <p:cNvSpPr>
              <a:spLocks noChangeArrowheads="1"/>
            </p:cNvSpPr>
            <p:nvPr userDrawn="1"/>
          </p:nvSpPr>
          <p:spPr bwMode="auto">
            <a:xfrm>
              <a:off x="-4960938" y="-2039938"/>
              <a:ext cx="85725" cy="873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8" name="Freeform 86"/>
            <p:cNvSpPr>
              <a:spLocks/>
            </p:cNvSpPr>
            <p:nvPr userDrawn="1"/>
          </p:nvSpPr>
          <p:spPr bwMode="auto">
            <a:xfrm>
              <a:off x="-4675188" y="-2039938"/>
              <a:ext cx="688975" cy="873125"/>
            </a:xfrm>
            <a:custGeom>
              <a:avLst/>
              <a:gdLst>
                <a:gd name="T0" fmla="*/ 0 w 434"/>
                <a:gd name="T1" fmla="*/ 550 h 550"/>
                <a:gd name="T2" fmla="*/ 0 w 434"/>
                <a:gd name="T3" fmla="*/ 0 h 550"/>
                <a:gd name="T4" fmla="*/ 14 w 434"/>
                <a:gd name="T5" fmla="*/ 0 h 550"/>
                <a:gd name="T6" fmla="*/ 380 w 434"/>
                <a:gd name="T7" fmla="*/ 420 h 550"/>
                <a:gd name="T8" fmla="*/ 380 w 434"/>
                <a:gd name="T9" fmla="*/ 0 h 550"/>
                <a:gd name="T10" fmla="*/ 434 w 434"/>
                <a:gd name="T11" fmla="*/ 0 h 550"/>
                <a:gd name="T12" fmla="*/ 434 w 434"/>
                <a:gd name="T13" fmla="*/ 550 h 550"/>
                <a:gd name="T14" fmla="*/ 420 w 434"/>
                <a:gd name="T15" fmla="*/ 550 h 550"/>
                <a:gd name="T16" fmla="*/ 59 w 434"/>
                <a:gd name="T17" fmla="*/ 132 h 550"/>
                <a:gd name="T18" fmla="*/ 59 w 434"/>
                <a:gd name="T19" fmla="*/ 550 h 550"/>
                <a:gd name="T20" fmla="*/ 0 w 434"/>
                <a:gd name="T21"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550">
                  <a:moveTo>
                    <a:pt x="0" y="550"/>
                  </a:moveTo>
                  <a:lnTo>
                    <a:pt x="0" y="0"/>
                  </a:lnTo>
                  <a:lnTo>
                    <a:pt x="14" y="0"/>
                  </a:lnTo>
                  <a:lnTo>
                    <a:pt x="380" y="420"/>
                  </a:lnTo>
                  <a:lnTo>
                    <a:pt x="380" y="0"/>
                  </a:lnTo>
                  <a:lnTo>
                    <a:pt x="434" y="0"/>
                  </a:lnTo>
                  <a:lnTo>
                    <a:pt x="434" y="550"/>
                  </a:lnTo>
                  <a:lnTo>
                    <a:pt x="420" y="550"/>
                  </a:lnTo>
                  <a:lnTo>
                    <a:pt x="59" y="132"/>
                  </a:lnTo>
                  <a:lnTo>
                    <a:pt x="59" y="550"/>
                  </a:lnTo>
                  <a:lnTo>
                    <a:pt x="0"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9" name="Freeform 87"/>
            <p:cNvSpPr>
              <a:spLocks/>
            </p:cNvSpPr>
            <p:nvPr userDrawn="1"/>
          </p:nvSpPr>
          <p:spPr bwMode="auto">
            <a:xfrm>
              <a:off x="-3775075" y="-2039938"/>
              <a:ext cx="501650" cy="873125"/>
            </a:xfrm>
            <a:custGeom>
              <a:avLst/>
              <a:gdLst>
                <a:gd name="T0" fmla="*/ 0 w 316"/>
                <a:gd name="T1" fmla="*/ 0 h 550"/>
                <a:gd name="T2" fmla="*/ 316 w 316"/>
                <a:gd name="T3" fmla="*/ 0 h 550"/>
                <a:gd name="T4" fmla="*/ 316 w 316"/>
                <a:gd name="T5" fmla="*/ 54 h 550"/>
                <a:gd name="T6" fmla="*/ 56 w 316"/>
                <a:gd name="T7" fmla="*/ 54 h 550"/>
                <a:gd name="T8" fmla="*/ 56 w 316"/>
                <a:gd name="T9" fmla="*/ 226 h 550"/>
                <a:gd name="T10" fmla="*/ 314 w 316"/>
                <a:gd name="T11" fmla="*/ 226 h 550"/>
                <a:gd name="T12" fmla="*/ 314 w 316"/>
                <a:gd name="T13" fmla="*/ 281 h 550"/>
                <a:gd name="T14" fmla="*/ 56 w 316"/>
                <a:gd name="T15" fmla="*/ 281 h 550"/>
                <a:gd name="T16" fmla="*/ 56 w 316"/>
                <a:gd name="T17" fmla="*/ 496 h 550"/>
                <a:gd name="T18" fmla="*/ 314 w 316"/>
                <a:gd name="T19" fmla="*/ 496 h 550"/>
                <a:gd name="T20" fmla="*/ 314 w 316"/>
                <a:gd name="T21" fmla="*/ 550 h 550"/>
                <a:gd name="T22" fmla="*/ 0 w 316"/>
                <a:gd name="T23" fmla="*/ 550 h 550"/>
                <a:gd name="T24" fmla="*/ 0 w 316"/>
                <a:gd name="T25"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550">
                  <a:moveTo>
                    <a:pt x="0" y="0"/>
                  </a:moveTo>
                  <a:lnTo>
                    <a:pt x="316" y="0"/>
                  </a:lnTo>
                  <a:lnTo>
                    <a:pt x="316" y="54"/>
                  </a:lnTo>
                  <a:lnTo>
                    <a:pt x="56" y="54"/>
                  </a:lnTo>
                  <a:lnTo>
                    <a:pt x="56" y="226"/>
                  </a:lnTo>
                  <a:lnTo>
                    <a:pt x="314" y="226"/>
                  </a:lnTo>
                  <a:lnTo>
                    <a:pt x="314" y="281"/>
                  </a:lnTo>
                  <a:lnTo>
                    <a:pt x="56" y="281"/>
                  </a:lnTo>
                  <a:lnTo>
                    <a:pt x="56" y="496"/>
                  </a:lnTo>
                  <a:lnTo>
                    <a:pt x="314" y="496"/>
                  </a:lnTo>
                  <a:lnTo>
                    <a:pt x="314" y="550"/>
                  </a:lnTo>
                  <a:lnTo>
                    <a:pt x="0" y="5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0" name="Freeform 88"/>
            <p:cNvSpPr>
              <a:spLocks/>
            </p:cNvSpPr>
            <p:nvPr userDrawn="1"/>
          </p:nvSpPr>
          <p:spPr bwMode="auto">
            <a:xfrm>
              <a:off x="-3213100" y="-2063751"/>
              <a:ext cx="509588" cy="919163"/>
            </a:xfrm>
            <a:custGeom>
              <a:avLst/>
              <a:gdLst>
                <a:gd name="T0" fmla="*/ 0 w 136"/>
                <a:gd name="T1" fmla="*/ 195 h 245"/>
                <a:gd name="T2" fmla="*/ 20 w 136"/>
                <a:gd name="T3" fmla="*/ 184 h 245"/>
                <a:gd name="T4" fmla="*/ 68 w 136"/>
                <a:gd name="T5" fmla="*/ 222 h 245"/>
                <a:gd name="T6" fmla="*/ 90 w 136"/>
                <a:gd name="T7" fmla="*/ 217 h 245"/>
                <a:gd name="T8" fmla="*/ 106 w 136"/>
                <a:gd name="T9" fmla="*/ 202 h 245"/>
                <a:gd name="T10" fmla="*/ 111 w 136"/>
                <a:gd name="T11" fmla="*/ 182 h 245"/>
                <a:gd name="T12" fmla="*/ 103 w 136"/>
                <a:gd name="T13" fmla="*/ 160 h 245"/>
                <a:gd name="T14" fmla="*/ 63 w 136"/>
                <a:gd name="T15" fmla="*/ 122 h 245"/>
                <a:gd name="T16" fmla="*/ 27 w 136"/>
                <a:gd name="T17" fmla="*/ 90 h 245"/>
                <a:gd name="T18" fmla="*/ 15 w 136"/>
                <a:gd name="T19" fmla="*/ 55 h 245"/>
                <a:gd name="T20" fmla="*/ 22 w 136"/>
                <a:gd name="T21" fmla="*/ 27 h 245"/>
                <a:gd name="T22" fmla="*/ 43 w 136"/>
                <a:gd name="T23" fmla="*/ 7 h 245"/>
                <a:gd name="T24" fmla="*/ 71 w 136"/>
                <a:gd name="T25" fmla="*/ 0 h 245"/>
                <a:gd name="T26" fmla="*/ 102 w 136"/>
                <a:gd name="T27" fmla="*/ 8 h 245"/>
                <a:gd name="T28" fmla="*/ 132 w 136"/>
                <a:gd name="T29" fmla="*/ 38 h 245"/>
                <a:gd name="T30" fmla="*/ 113 w 136"/>
                <a:gd name="T31" fmla="*/ 53 h 245"/>
                <a:gd name="T32" fmla="*/ 91 w 136"/>
                <a:gd name="T33" fmla="*/ 30 h 245"/>
                <a:gd name="T34" fmla="*/ 71 w 136"/>
                <a:gd name="T35" fmla="*/ 24 h 245"/>
                <a:gd name="T36" fmla="*/ 48 w 136"/>
                <a:gd name="T37" fmla="*/ 33 h 245"/>
                <a:gd name="T38" fmla="*/ 39 w 136"/>
                <a:gd name="T39" fmla="*/ 54 h 245"/>
                <a:gd name="T40" fmla="*/ 42 w 136"/>
                <a:gd name="T41" fmla="*/ 68 h 245"/>
                <a:gd name="T42" fmla="*/ 54 w 136"/>
                <a:gd name="T43" fmla="*/ 84 h 245"/>
                <a:gd name="T44" fmla="*/ 84 w 136"/>
                <a:gd name="T45" fmla="*/ 107 h 245"/>
                <a:gd name="T46" fmla="*/ 125 w 136"/>
                <a:gd name="T47" fmla="*/ 147 h 245"/>
                <a:gd name="T48" fmla="*/ 136 w 136"/>
                <a:gd name="T49" fmla="*/ 182 h 245"/>
                <a:gd name="T50" fmla="*/ 117 w 136"/>
                <a:gd name="T51" fmla="*/ 226 h 245"/>
                <a:gd name="T52" fmla="*/ 70 w 136"/>
                <a:gd name="T53" fmla="*/ 245 h 245"/>
                <a:gd name="T54" fmla="*/ 32 w 136"/>
                <a:gd name="T55" fmla="*/ 233 h 245"/>
                <a:gd name="T56" fmla="*/ 0 w 136"/>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5">
                  <a:moveTo>
                    <a:pt x="0" y="195"/>
                  </a:moveTo>
                  <a:cubicBezTo>
                    <a:pt x="20" y="184"/>
                    <a:pt x="20" y="184"/>
                    <a:pt x="20" y="184"/>
                  </a:cubicBezTo>
                  <a:cubicBezTo>
                    <a:pt x="34" y="209"/>
                    <a:pt x="50" y="222"/>
                    <a:pt x="68" y="222"/>
                  </a:cubicBezTo>
                  <a:cubicBezTo>
                    <a:pt x="76" y="222"/>
                    <a:pt x="83" y="220"/>
                    <a:pt x="90" y="217"/>
                  </a:cubicBezTo>
                  <a:cubicBezTo>
                    <a:pt x="97" y="213"/>
                    <a:pt x="102" y="208"/>
                    <a:pt x="106" y="202"/>
                  </a:cubicBezTo>
                  <a:cubicBezTo>
                    <a:pt x="109" y="196"/>
                    <a:pt x="111" y="189"/>
                    <a:pt x="111" y="182"/>
                  </a:cubicBezTo>
                  <a:cubicBezTo>
                    <a:pt x="111" y="175"/>
                    <a:pt x="109" y="167"/>
                    <a:pt x="103" y="160"/>
                  </a:cubicBezTo>
                  <a:cubicBezTo>
                    <a:pt x="96" y="149"/>
                    <a:pt x="83" y="137"/>
                    <a:pt x="63" y="122"/>
                  </a:cubicBezTo>
                  <a:cubicBezTo>
                    <a:pt x="44" y="107"/>
                    <a:pt x="32" y="97"/>
                    <a:pt x="27" y="90"/>
                  </a:cubicBezTo>
                  <a:cubicBezTo>
                    <a:pt x="19" y="79"/>
                    <a:pt x="15" y="67"/>
                    <a:pt x="15" y="55"/>
                  </a:cubicBezTo>
                  <a:cubicBezTo>
                    <a:pt x="15" y="45"/>
                    <a:pt x="17" y="35"/>
                    <a:pt x="22" y="27"/>
                  </a:cubicBezTo>
                  <a:cubicBezTo>
                    <a:pt x="27" y="19"/>
                    <a:pt x="34" y="12"/>
                    <a:pt x="43" y="7"/>
                  </a:cubicBezTo>
                  <a:cubicBezTo>
                    <a:pt x="51" y="2"/>
                    <a:pt x="61" y="0"/>
                    <a:pt x="71" y="0"/>
                  </a:cubicBezTo>
                  <a:cubicBezTo>
                    <a:pt x="82" y="0"/>
                    <a:pt x="93" y="3"/>
                    <a:pt x="102" y="8"/>
                  </a:cubicBezTo>
                  <a:cubicBezTo>
                    <a:pt x="112" y="14"/>
                    <a:pt x="122" y="24"/>
                    <a:pt x="132" y="38"/>
                  </a:cubicBezTo>
                  <a:cubicBezTo>
                    <a:pt x="113" y="53"/>
                    <a:pt x="113" y="53"/>
                    <a:pt x="113" y="53"/>
                  </a:cubicBezTo>
                  <a:cubicBezTo>
                    <a:pt x="105" y="41"/>
                    <a:pt x="97" y="33"/>
                    <a:pt x="91" y="30"/>
                  </a:cubicBezTo>
                  <a:cubicBezTo>
                    <a:pt x="85" y="26"/>
                    <a:pt x="78" y="24"/>
                    <a:pt x="71" y="24"/>
                  </a:cubicBezTo>
                  <a:cubicBezTo>
                    <a:pt x="61" y="24"/>
                    <a:pt x="54" y="27"/>
                    <a:pt x="48" y="33"/>
                  </a:cubicBezTo>
                  <a:cubicBezTo>
                    <a:pt x="42" y="38"/>
                    <a:pt x="39" y="45"/>
                    <a:pt x="39" y="54"/>
                  </a:cubicBezTo>
                  <a:cubicBezTo>
                    <a:pt x="39" y="59"/>
                    <a:pt x="40" y="64"/>
                    <a:pt x="42" y="68"/>
                  </a:cubicBezTo>
                  <a:cubicBezTo>
                    <a:pt x="44" y="73"/>
                    <a:pt x="48" y="78"/>
                    <a:pt x="54" y="84"/>
                  </a:cubicBezTo>
                  <a:cubicBezTo>
                    <a:pt x="57" y="87"/>
                    <a:pt x="67" y="95"/>
                    <a:pt x="84" y="107"/>
                  </a:cubicBezTo>
                  <a:cubicBezTo>
                    <a:pt x="104" y="122"/>
                    <a:pt x="118" y="135"/>
                    <a:pt x="125" y="147"/>
                  </a:cubicBezTo>
                  <a:cubicBezTo>
                    <a:pt x="133" y="159"/>
                    <a:pt x="136" y="170"/>
                    <a:pt x="136" y="182"/>
                  </a:cubicBezTo>
                  <a:cubicBezTo>
                    <a:pt x="136" y="199"/>
                    <a:pt x="130" y="214"/>
                    <a:pt x="117" y="226"/>
                  </a:cubicBezTo>
                  <a:cubicBezTo>
                    <a:pt x="104" y="238"/>
                    <a:pt x="89" y="245"/>
                    <a:pt x="70" y="245"/>
                  </a:cubicBezTo>
                  <a:cubicBezTo>
                    <a:pt x="56" y="245"/>
                    <a:pt x="43" y="241"/>
                    <a:pt x="32" y="233"/>
                  </a:cubicBezTo>
                  <a:cubicBezTo>
                    <a:pt x="20" y="226"/>
                    <a:pt x="10"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1" name="Freeform 89"/>
            <p:cNvSpPr>
              <a:spLocks/>
            </p:cNvSpPr>
            <p:nvPr userDrawn="1"/>
          </p:nvSpPr>
          <p:spPr bwMode="auto">
            <a:xfrm>
              <a:off x="-2605088" y="-2063751"/>
              <a:ext cx="509588" cy="919163"/>
            </a:xfrm>
            <a:custGeom>
              <a:avLst/>
              <a:gdLst>
                <a:gd name="T0" fmla="*/ 0 w 136"/>
                <a:gd name="T1" fmla="*/ 195 h 245"/>
                <a:gd name="T2" fmla="*/ 19 w 136"/>
                <a:gd name="T3" fmla="*/ 184 h 245"/>
                <a:gd name="T4" fmla="*/ 68 w 136"/>
                <a:gd name="T5" fmla="*/ 222 h 245"/>
                <a:gd name="T6" fmla="*/ 90 w 136"/>
                <a:gd name="T7" fmla="*/ 217 h 245"/>
                <a:gd name="T8" fmla="*/ 105 w 136"/>
                <a:gd name="T9" fmla="*/ 202 h 245"/>
                <a:gd name="T10" fmla="*/ 111 w 136"/>
                <a:gd name="T11" fmla="*/ 182 h 245"/>
                <a:gd name="T12" fmla="*/ 103 w 136"/>
                <a:gd name="T13" fmla="*/ 160 h 245"/>
                <a:gd name="T14" fmla="*/ 63 w 136"/>
                <a:gd name="T15" fmla="*/ 122 h 245"/>
                <a:gd name="T16" fmla="*/ 27 w 136"/>
                <a:gd name="T17" fmla="*/ 90 h 245"/>
                <a:gd name="T18" fmla="*/ 14 w 136"/>
                <a:gd name="T19" fmla="*/ 55 h 245"/>
                <a:gd name="T20" fmla="*/ 22 w 136"/>
                <a:gd name="T21" fmla="*/ 27 h 245"/>
                <a:gd name="T22" fmla="*/ 42 w 136"/>
                <a:gd name="T23" fmla="*/ 7 h 245"/>
                <a:gd name="T24" fmla="*/ 71 w 136"/>
                <a:gd name="T25" fmla="*/ 0 h 245"/>
                <a:gd name="T26" fmla="*/ 102 w 136"/>
                <a:gd name="T27" fmla="*/ 8 h 245"/>
                <a:gd name="T28" fmla="*/ 132 w 136"/>
                <a:gd name="T29" fmla="*/ 38 h 245"/>
                <a:gd name="T30" fmla="*/ 113 w 136"/>
                <a:gd name="T31" fmla="*/ 53 h 245"/>
                <a:gd name="T32" fmla="*/ 91 w 136"/>
                <a:gd name="T33" fmla="*/ 30 h 245"/>
                <a:gd name="T34" fmla="*/ 70 w 136"/>
                <a:gd name="T35" fmla="*/ 24 h 245"/>
                <a:gd name="T36" fmla="*/ 47 w 136"/>
                <a:gd name="T37" fmla="*/ 33 h 245"/>
                <a:gd name="T38" fmla="*/ 38 w 136"/>
                <a:gd name="T39" fmla="*/ 54 h 245"/>
                <a:gd name="T40" fmla="*/ 42 w 136"/>
                <a:gd name="T41" fmla="*/ 68 h 245"/>
                <a:gd name="T42" fmla="*/ 53 w 136"/>
                <a:gd name="T43" fmla="*/ 84 h 245"/>
                <a:gd name="T44" fmla="*/ 83 w 136"/>
                <a:gd name="T45" fmla="*/ 107 h 245"/>
                <a:gd name="T46" fmla="*/ 125 w 136"/>
                <a:gd name="T47" fmla="*/ 147 h 245"/>
                <a:gd name="T48" fmla="*/ 136 w 136"/>
                <a:gd name="T49" fmla="*/ 182 h 245"/>
                <a:gd name="T50" fmla="*/ 117 w 136"/>
                <a:gd name="T51" fmla="*/ 226 h 245"/>
                <a:gd name="T52" fmla="*/ 70 w 136"/>
                <a:gd name="T53" fmla="*/ 245 h 245"/>
                <a:gd name="T54" fmla="*/ 31 w 136"/>
                <a:gd name="T55" fmla="*/ 233 h 245"/>
                <a:gd name="T56" fmla="*/ 0 w 136"/>
                <a:gd name="T57" fmla="*/ 19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5">
                  <a:moveTo>
                    <a:pt x="0" y="195"/>
                  </a:moveTo>
                  <a:cubicBezTo>
                    <a:pt x="19" y="184"/>
                    <a:pt x="19" y="184"/>
                    <a:pt x="19" y="184"/>
                  </a:cubicBezTo>
                  <a:cubicBezTo>
                    <a:pt x="33" y="209"/>
                    <a:pt x="49" y="222"/>
                    <a:pt x="68" y="222"/>
                  </a:cubicBezTo>
                  <a:cubicBezTo>
                    <a:pt x="75" y="222"/>
                    <a:pt x="83" y="220"/>
                    <a:pt x="90" y="217"/>
                  </a:cubicBezTo>
                  <a:cubicBezTo>
                    <a:pt x="97" y="213"/>
                    <a:pt x="102" y="208"/>
                    <a:pt x="105" y="202"/>
                  </a:cubicBezTo>
                  <a:cubicBezTo>
                    <a:pt x="109" y="196"/>
                    <a:pt x="111" y="189"/>
                    <a:pt x="111" y="182"/>
                  </a:cubicBezTo>
                  <a:cubicBezTo>
                    <a:pt x="111" y="175"/>
                    <a:pt x="108" y="167"/>
                    <a:pt x="103" y="160"/>
                  </a:cubicBezTo>
                  <a:cubicBezTo>
                    <a:pt x="96" y="149"/>
                    <a:pt x="82" y="137"/>
                    <a:pt x="63" y="122"/>
                  </a:cubicBezTo>
                  <a:cubicBezTo>
                    <a:pt x="43" y="107"/>
                    <a:pt x="31" y="97"/>
                    <a:pt x="27" y="90"/>
                  </a:cubicBezTo>
                  <a:cubicBezTo>
                    <a:pt x="18" y="79"/>
                    <a:pt x="14" y="67"/>
                    <a:pt x="14" y="55"/>
                  </a:cubicBezTo>
                  <a:cubicBezTo>
                    <a:pt x="14" y="45"/>
                    <a:pt x="17" y="35"/>
                    <a:pt x="22" y="27"/>
                  </a:cubicBezTo>
                  <a:cubicBezTo>
                    <a:pt x="26" y="19"/>
                    <a:pt x="33" y="12"/>
                    <a:pt x="42" y="7"/>
                  </a:cubicBezTo>
                  <a:cubicBezTo>
                    <a:pt x="51" y="2"/>
                    <a:pt x="60" y="0"/>
                    <a:pt x="71" y="0"/>
                  </a:cubicBezTo>
                  <a:cubicBezTo>
                    <a:pt x="82" y="0"/>
                    <a:pt x="92" y="3"/>
                    <a:pt x="102" y="8"/>
                  </a:cubicBezTo>
                  <a:cubicBezTo>
                    <a:pt x="111" y="14"/>
                    <a:pt x="121" y="24"/>
                    <a:pt x="132" y="38"/>
                  </a:cubicBezTo>
                  <a:cubicBezTo>
                    <a:pt x="113" y="53"/>
                    <a:pt x="113" y="53"/>
                    <a:pt x="113" y="53"/>
                  </a:cubicBezTo>
                  <a:cubicBezTo>
                    <a:pt x="104" y="41"/>
                    <a:pt x="97" y="33"/>
                    <a:pt x="91" y="30"/>
                  </a:cubicBezTo>
                  <a:cubicBezTo>
                    <a:pt x="84" y="26"/>
                    <a:pt x="78" y="24"/>
                    <a:pt x="70" y="24"/>
                  </a:cubicBezTo>
                  <a:cubicBezTo>
                    <a:pt x="61" y="24"/>
                    <a:pt x="53" y="27"/>
                    <a:pt x="47" y="33"/>
                  </a:cubicBezTo>
                  <a:cubicBezTo>
                    <a:pt x="41" y="38"/>
                    <a:pt x="38" y="45"/>
                    <a:pt x="38" y="54"/>
                  </a:cubicBezTo>
                  <a:cubicBezTo>
                    <a:pt x="38" y="59"/>
                    <a:pt x="39" y="64"/>
                    <a:pt x="42" y="68"/>
                  </a:cubicBezTo>
                  <a:cubicBezTo>
                    <a:pt x="44" y="73"/>
                    <a:pt x="47" y="78"/>
                    <a:pt x="53" y="84"/>
                  </a:cubicBezTo>
                  <a:cubicBezTo>
                    <a:pt x="56" y="87"/>
                    <a:pt x="66" y="95"/>
                    <a:pt x="83" y="107"/>
                  </a:cubicBezTo>
                  <a:cubicBezTo>
                    <a:pt x="103" y="122"/>
                    <a:pt x="117" y="135"/>
                    <a:pt x="125" y="147"/>
                  </a:cubicBezTo>
                  <a:cubicBezTo>
                    <a:pt x="132" y="159"/>
                    <a:pt x="136" y="170"/>
                    <a:pt x="136" y="182"/>
                  </a:cubicBezTo>
                  <a:cubicBezTo>
                    <a:pt x="136" y="199"/>
                    <a:pt x="129" y="214"/>
                    <a:pt x="117" y="226"/>
                  </a:cubicBezTo>
                  <a:cubicBezTo>
                    <a:pt x="104" y="238"/>
                    <a:pt x="88" y="245"/>
                    <a:pt x="70" y="245"/>
                  </a:cubicBezTo>
                  <a:cubicBezTo>
                    <a:pt x="56" y="245"/>
                    <a:pt x="43" y="241"/>
                    <a:pt x="31" y="233"/>
                  </a:cubicBezTo>
                  <a:cubicBezTo>
                    <a:pt x="20" y="226"/>
                    <a:pt x="9" y="213"/>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2" name="Freeform 90"/>
            <p:cNvSpPr>
              <a:spLocks/>
            </p:cNvSpPr>
            <p:nvPr userDrawn="1"/>
          </p:nvSpPr>
          <p:spPr bwMode="auto">
            <a:xfrm>
              <a:off x="-1616075" y="-2063751"/>
              <a:ext cx="855663" cy="919163"/>
            </a:xfrm>
            <a:custGeom>
              <a:avLst/>
              <a:gdLst>
                <a:gd name="T0" fmla="*/ 228 w 228"/>
                <a:gd name="T1" fmla="*/ 49 h 245"/>
                <a:gd name="T2" fmla="*/ 210 w 228"/>
                <a:gd name="T3" fmla="*/ 63 h 245"/>
                <a:gd name="T4" fmla="*/ 173 w 228"/>
                <a:gd name="T5" fmla="*/ 33 h 245"/>
                <a:gd name="T6" fmla="*/ 126 w 228"/>
                <a:gd name="T7" fmla="*/ 23 h 245"/>
                <a:gd name="T8" fmla="*/ 75 w 228"/>
                <a:gd name="T9" fmla="*/ 36 h 245"/>
                <a:gd name="T10" fmla="*/ 38 w 228"/>
                <a:gd name="T11" fmla="*/ 72 h 245"/>
                <a:gd name="T12" fmla="*/ 25 w 228"/>
                <a:gd name="T13" fmla="*/ 123 h 245"/>
                <a:gd name="T14" fmla="*/ 54 w 228"/>
                <a:gd name="T15" fmla="*/ 194 h 245"/>
                <a:gd name="T16" fmla="*/ 128 w 228"/>
                <a:gd name="T17" fmla="*/ 223 h 245"/>
                <a:gd name="T18" fmla="*/ 210 w 228"/>
                <a:gd name="T19" fmla="*/ 184 h 245"/>
                <a:gd name="T20" fmla="*/ 228 w 228"/>
                <a:gd name="T21" fmla="*/ 198 h 245"/>
                <a:gd name="T22" fmla="*/ 184 w 228"/>
                <a:gd name="T23" fmla="*/ 233 h 245"/>
                <a:gd name="T24" fmla="*/ 126 w 228"/>
                <a:gd name="T25" fmla="*/ 245 h 245"/>
                <a:gd name="T26" fmla="*/ 30 w 228"/>
                <a:gd name="T27" fmla="*/ 204 h 245"/>
                <a:gd name="T28" fmla="*/ 0 w 228"/>
                <a:gd name="T29" fmla="*/ 121 h 245"/>
                <a:gd name="T30" fmla="*/ 36 w 228"/>
                <a:gd name="T31" fmla="*/ 35 h 245"/>
                <a:gd name="T32" fmla="*/ 126 w 228"/>
                <a:gd name="T33" fmla="*/ 0 h 245"/>
                <a:gd name="T34" fmla="*/ 185 w 228"/>
                <a:gd name="T35" fmla="*/ 13 h 245"/>
                <a:gd name="T36" fmla="*/ 228 w 228"/>
                <a:gd name="T37" fmla="*/ 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45">
                  <a:moveTo>
                    <a:pt x="228" y="49"/>
                  </a:moveTo>
                  <a:cubicBezTo>
                    <a:pt x="210" y="63"/>
                    <a:pt x="210" y="63"/>
                    <a:pt x="210" y="63"/>
                  </a:cubicBezTo>
                  <a:cubicBezTo>
                    <a:pt x="199" y="50"/>
                    <a:pt x="187" y="40"/>
                    <a:pt x="173" y="33"/>
                  </a:cubicBezTo>
                  <a:cubicBezTo>
                    <a:pt x="159" y="26"/>
                    <a:pt x="143" y="23"/>
                    <a:pt x="126" y="23"/>
                  </a:cubicBezTo>
                  <a:cubicBezTo>
                    <a:pt x="108" y="23"/>
                    <a:pt x="90" y="27"/>
                    <a:pt x="75" y="36"/>
                  </a:cubicBezTo>
                  <a:cubicBezTo>
                    <a:pt x="59" y="45"/>
                    <a:pt x="46" y="57"/>
                    <a:pt x="38" y="72"/>
                  </a:cubicBezTo>
                  <a:cubicBezTo>
                    <a:pt x="29" y="87"/>
                    <a:pt x="25" y="104"/>
                    <a:pt x="25" y="123"/>
                  </a:cubicBezTo>
                  <a:cubicBezTo>
                    <a:pt x="25" y="152"/>
                    <a:pt x="34" y="175"/>
                    <a:pt x="54" y="194"/>
                  </a:cubicBezTo>
                  <a:cubicBezTo>
                    <a:pt x="73" y="213"/>
                    <a:pt x="98" y="223"/>
                    <a:pt x="128" y="223"/>
                  </a:cubicBezTo>
                  <a:cubicBezTo>
                    <a:pt x="160" y="223"/>
                    <a:pt x="188" y="210"/>
                    <a:pt x="210" y="184"/>
                  </a:cubicBezTo>
                  <a:cubicBezTo>
                    <a:pt x="228" y="198"/>
                    <a:pt x="228" y="198"/>
                    <a:pt x="228" y="198"/>
                  </a:cubicBezTo>
                  <a:cubicBezTo>
                    <a:pt x="216" y="213"/>
                    <a:pt x="202" y="225"/>
                    <a:pt x="184" y="233"/>
                  </a:cubicBezTo>
                  <a:cubicBezTo>
                    <a:pt x="167" y="241"/>
                    <a:pt x="148" y="245"/>
                    <a:pt x="126" y="245"/>
                  </a:cubicBezTo>
                  <a:cubicBezTo>
                    <a:pt x="85" y="245"/>
                    <a:pt x="53" y="231"/>
                    <a:pt x="30" y="204"/>
                  </a:cubicBezTo>
                  <a:cubicBezTo>
                    <a:pt x="10" y="181"/>
                    <a:pt x="0" y="153"/>
                    <a:pt x="0" y="121"/>
                  </a:cubicBezTo>
                  <a:cubicBezTo>
                    <a:pt x="0" y="87"/>
                    <a:pt x="12" y="58"/>
                    <a:pt x="36" y="35"/>
                  </a:cubicBezTo>
                  <a:cubicBezTo>
                    <a:pt x="60" y="12"/>
                    <a:pt x="90" y="0"/>
                    <a:pt x="126" y="0"/>
                  </a:cubicBezTo>
                  <a:cubicBezTo>
                    <a:pt x="148" y="0"/>
                    <a:pt x="167" y="4"/>
                    <a:pt x="185" y="13"/>
                  </a:cubicBezTo>
                  <a:cubicBezTo>
                    <a:pt x="202" y="22"/>
                    <a:pt x="217" y="34"/>
                    <a:pt x="2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3" name="Freeform 91"/>
            <p:cNvSpPr>
              <a:spLocks noEditPoints="1"/>
            </p:cNvSpPr>
            <p:nvPr userDrawn="1"/>
          </p:nvSpPr>
          <p:spPr bwMode="auto">
            <a:xfrm>
              <a:off x="-625475" y="-2063751"/>
              <a:ext cx="922338" cy="919163"/>
            </a:xfrm>
            <a:custGeom>
              <a:avLst/>
              <a:gdLst>
                <a:gd name="T0" fmla="*/ 122 w 246"/>
                <a:gd name="T1" fmla="*/ 0 h 245"/>
                <a:gd name="T2" fmla="*/ 210 w 246"/>
                <a:gd name="T3" fmla="*/ 35 h 245"/>
                <a:gd name="T4" fmla="*/ 246 w 246"/>
                <a:gd name="T5" fmla="*/ 122 h 245"/>
                <a:gd name="T6" fmla="*/ 210 w 246"/>
                <a:gd name="T7" fmla="*/ 209 h 245"/>
                <a:gd name="T8" fmla="*/ 123 w 246"/>
                <a:gd name="T9" fmla="*/ 245 h 245"/>
                <a:gd name="T10" fmla="*/ 36 w 246"/>
                <a:gd name="T11" fmla="*/ 209 h 245"/>
                <a:gd name="T12" fmla="*/ 0 w 246"/>
                <a:gd name="T13" fmla="*/ 123 h 245"/>
                <a:gd name="T14" fmla="*/ 17 w 246"/>
                <a:gd name="T15" fmla="*/ 61 h 245"/>
                <a:gd name="T16" fmla="*/ 61 w 246"/>
                <a:gd name="T17" fmla="*/ 16 h 245"/>
                <a:gd name="T18" fmla="*/ 122 w 246"/>
                <a:gd name="T19" fmla="*/ 0 h 245"/>
                <a:gd name="T20" fmla="*/ 123 w 246"/>
                <a:gd name="T21" fmla="*/ 23 h 245"/>
                <a:gd name="T22" fmla="*/ 74 w 246"/>
                <a:gd name="T23" fmla="*/ 36 h 245"/>
                <a:gd name="T24" fmla="*/ 37 w 246"/>
                <a:gd name="T25" fmla="*/ 72 h 245"/>
                <a:gd name="T26" fmla="*/ 24 w 246"/>
                <a:gd name="T27" fmla="*/ 123 h 245"/>
                <a:gd name="T28" fmla="*/ 53 w 246"/>
                <a:gd name="T29" fmla="*/ 193 h 245"/>
                <a:gd name="T30" fmla="*/ 123 w 246"/>
                <a:gd name="T31" fmla="*/ 222 h 245"/>
                <a:gd name="T32" fmla="*/ 173 w 246"/>
                <a:gd name="T33" fmla="*/ 209 h 245"/>
                <a:gd name="T34" fmla="*/ 209 w 246"/>
                <a:gd name="T35" fmla="*/ 173 h 245"/>
                <a:gd name="T36" fmla="*/ 222 w 246"/>
                <a:gd name="T37" fmla="*/ 122 h 245"/>
                <a:gd name="T38" fmla="*/ 209 w 246"/>
                <a:gd name="T39" fmla="*/ 72 h 245"/>
                <a:gd name="T40" fmla="*/ 172 w 246"/>
                <a:gd name="T41" fmla="*/ 36 h 245"/>
                <a:gd name="T42" fmla="*/ 123 w 246"/>
                <a:gd name="T43" fmla="*/ 2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245">
                  <a:moveTo>
                    <a:pt x="122" y="0"/>
                  </a:moveTo>
                  <a:cubicBezTo>
                    <a:pt x="157" y="0"/>
                    <a:pt x="186" y="12"/>
                    <a:pt x="210" y="35"/>
                  </a:cubicBezTo>
                  <a:cubicBezTo>
                    <a:pt x="234" y="59"/>
                    <a:pt x="246" y="88"/>
                    <a:pt x="246" y="122"/>
                  </a:cubicBezTo>
                  <a:cubicBezTo>
                    <a:pt x="246" y="156"/>
                    <a:pt x="234" y="185"/>
                    <a:pt x="210" y="209"/>
                  </a:cubicBezTo>
                  <a:cubicBezTo>
                    <a:pt x="186" y="233"/>
                    <a:pt x="158" y="245"/>
                    <a:pt x="123" y="245"/>
                  </a:cubicBezTo>
                  <a:cubicBezTo>
                    <a:pt x="89" y="245"/>
                    <a:pt x="60" y="233"/>
                    <a:pt x="36" y="209"/>
                  </a:cubicBezTo>
                  <a:cubicBezTo>
                    <a:pt x="12" y="186"/>
                    <a:pt x="0" y="157"/>
                    <a:pt x="0" y="123"/>
                  </a:cubicBezTo>
                  <a:cubicBezTo>
                    <a:pt x="0" y="101"/>
                    <a:pt x="6" y="80"/>
                    <a:pt x="17" y="61"/>
                  </a:cubicBezTo>
                  <a:cubicBezTo>
                    <a:pt x="27" y="42"/>
                    <a:pt x="42" y="27"/>
                    <a:pt x="61" y="16"/>
                  </a:cubicBezTo>
                  <a:cubicBezTo>
                    <a:pt x="80" y="5"/>
                    <a:pt x="100" y="0"/>
                    <a:pt x="122" y="0"/>
                  </a:cubicBezTo>
                  <a:close/>
                  <a:moveTo>
                    <a:pt x="123" y="23"/>
                  </a:moveTo>
                  <a:cubicBezTo>
                    <a:pt x="105" y="23"/>
                    <a:pt x="89" y="27"/>
                    <a:pt x="74" y="36"/>
                  </a:cubicBezTo>
                  <a:cubicBezTo>
                    <a:pt x="58" y="45"/>
                    <a:pt x="46" y="57"/>
                    <a:pt x="37" y="72"/>
                  </a:cubicBezTo>
                  <a:cubicBezTo>
                    <a:pt x="29" y="88"/>
                    <a:pt x="24" y="105"/>
                    <a:pt x="24" y="123"/>
                  </a:cubicBezTo>
                  <a:cubicBezTo>
                    <a:pt x="24" y="151"/>
                    <a:pt x="34" y="174"/>
                    <a:pt x="53" y="193"/>
                  </a:cubicBezTo>
                  <a:cubicBezTo>
                    <a:pt x="72" y="213"/>
                    <a:pt x="95" y="222"/>
                    <a:pt x="123" y="222"/>
                  </a:cubicBezTo>
                  <a:cubicBezTo>
                    <a:pt x="141" y="222"/>
                    <a:pt x="157" y="218"/>
                    <a:pt x="173" y="209"/>
                  </a:cubicBezTo>
                  <a:cubicBezTo>
                    <a:pt x="188" y="200"/>
                    <a:pt x="200" y="188"/>
                    <a:pt x="209" y="173"/>
                  </a:cubicBezTo>
                  <a:cubicBezTo>
                    <a:pt x="217" y="158"/>
                    <a:pt x="222" y="141"/>
                    <a:pt x="222" y="122"/>
                  </a:cubicBezTo>
                  <a:cubicBezTo>
                    <a:pt x="222" y="104"/>
                    <a:pt x="217" y="87"/>
                    <a:pt x="209" y="72"/>
                  </a:cubicBezTo>
                  <a:cubicBezTo>
                    <a:pt x="200" y="57"/>
                    <a:pt x="188" y="45"/>
                    <a:pt x="172" y="36"/>
                  </a:cubicBezTo>
                  <a:cubicBezTo>
                    <a:pt x="157" y="27"/>
                    <a:pt x="140" y="23"/>
                    <a:pt x="12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4" name="Freeform 92"/>
            <p:cNvSpPr>
              <a:spLocks/>
            </p:cNvSpPr>
            <p:nvPr userDrawn="1"/>
          </p:nvSpPr>
          <p:spPr bwMode="auto">
            <a:xfrm>
              <a:off x="473075" y="-2039938"/>
              <a:ext cx="577850" cy="895350"/>
            </a:xfrm>
            <a:custGeom>
              <a:avLst/>
              <a:gdLst>
                <a:gd name="T0" fmla="*/ 0 w 154"/>
                <a:gd name="T1" fmla="*/ 0 h 239"/>
                <a:gd name="T2" fmla="*/ 24 w 154"/>
                <a:gd name="T3" fmla="*/ 0 h 239"/>
                <a:gd name="T4" fmla="*/ 24 w 154"/>
                <a:gd name="T5" fmla="*/ 141 h 239"/>
                <a:gd name="T6" fmla="*/ 24 w 154"/>
                <a:gd name="T7" fmla="*/ 172 h 239"/>
                <a:gd name="T8" fmla="*/ 33 w 154"/>
                <a:gd name="T9" fmla="*/ 195 h 239"/>
                <a:gd name="T10" fmla="*/ 52 w 154"/>
                <a:gd name="T11" fmla="*/ 210 h 239"/>
                <a:gd name="T12" fmla="*/ 78 w 154"/>
                <a:gd name="T13" fmla="*/ 217 h 239"/>
                <a:gd name="T14" fmla="*/ 101 w 154"/>
                <a:gd name="T15" fmla="*/ 212 h 239"/>
                <a:gd name="T16" fmla="*/ 118 w 154"/>
                <a:gd name="T17" fmla="*/ 198 h 239"/>
                <a:gd name="T18" fmla="*/ 129 w 154"/>
                <a:gd name="T19" fmla="*/ 177 h 239"/>
                <a:gd name="T20" fmla="*/ 131 w 154"/>
                <a:gd name="T21" fmla="*/ 141 h 239"/>
                <a:gd name="T22" fmla="*/ 131 w 154"/>
                <a:gd name="T23" fmla="*/ 0 h 239"/>
                <a:gd name="T24" fmla="*/ 154 w 154"/>
                <a:gd name="T25" fmla="*/ 0 h 239"/>
                <a:gd name="T26" fmla="*/ 154 w 154"/>
                <a:gd name="T27" fmla="*/ 141 h 239"/>
                <a:gd name="T28" fmla="*/ 148 w 154"/>
                <a:gd name="T29" fmla="*/ 191 h 239"/>
                <a:gd name="T30" fmla="*/ 124 w 154"/>
                <a:gd name="T31" fmla="*/ 224 h 239"/>
                <a:gd name="T32" fmla="*/ 80 w 154"/>
                <a:gd name="T33" fmla="*/ 239 h 239"/>
                <a:gd name="T34" fmla="*/ 31 w 154"/>
                <a:gd name="T35" fmla="*/ 225 h 239"/>
                <a:gd name="T36" fmla="*/ 5 w 154"/>
                <a:gd name="T37" fmla="*/ 190 h 239"/>
                <a:gd name="T38" fmla="*/ 0 w 154"/>
                <a:gd name="T39" fmla="*/ 141 h 239"/>
                <a:gd name="T40" fmla="*/ 0 w 154"/>
                <a:gd name="T4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239">
                  <a:moveTo>
                    <a:pt x="0" y="0"/>
                  </a:moveTo>
                  <a:cubicBezTo>
                    <a:pt x="24" y="0"/>
                    <a:pt x="24" y="0"/>
                    <a:pt x="24" y="0"/>
                  </a:cubicBezTo>
                  <a:cubicBezTo>
                    <a:pt x="24" y="141"/>
                    <a:pt x="24" y="141"/>
                    <a:pt x="24" y="141"/>
                  </a:cubicBezTo>
                  <a:cubicBezTo>
                    <a:pt x="24" y="157"/>
                    <a:pt x="24" y="168"/>
                    <a:pt x="24" y="172"/>
                  </a:cubicBezTo>
                  <a:cubicBezTo>
                    <a:pt x="26" y="181"/>
                    <a:pt x="28" y="189"/>
                    <a:pt x="33" y="195"/>
                  </a:cubicBezTo>
                  <a:cubicBezTo>
                    <a:pt x="37" y="201"/>
                    <a:pt x="43" y="206"/>
                    <a:pt x="52" y="210"/>
                  </a:cubicBezTo>
                  <a:cubicBezTo>
                    <a:pt x="61" y="214"/>
                    <a:pt x="70" y="217"/>
                    <a:pt x="78" y="217"/>
                  </a:cubicBezTo>
                  <a:cubicBezTo>
                    <a:pt x="86" y="217"/>
                    <a:pt x="94" y="215"/>
                    <a:pt x="101" y="212"/>
                  </a:cubicBezTo>
                  <a:cubicBezTo>
                    <a:pt x="108" y="208"/>
                    <a:pt x="114" y="204"/>
                    <a:pt x="118" y="198"/>
                  </a:cubicBezTo>
                  <a:cubicBezTo>
                    <a:pt x="123" y="192"/>
                    <a:pt x="127" y="185"/>
                    <a:pt x="129" y="177"/>
                  </a:cubicBezTo>
                  <a:cubicBezTo>
                    <a:pt x="130" y="171"/>
                    <a:pt x="131" y="159"/>
                    <a:pt x="131" y="141"/>
                  </a:cubicBezTo>
                  <a:cubicBezTo>
                    <a:pt x="131" y="0"/>
                    <a:pt x="131" y="0"/>
                    <a:pt x="131" y="0"/>
                  </a:cubicBezTo>
                  <a:cubicBezTo>
                    <a:pt x="154" y="0"/>
                    <a:pt x="154" y="0"/>
                    <a:pt x="154" y="0"/>
                  </a:cubicBezTo>
                  <a:cubicBezTo>
                    <a:pt x="154" y="141"/>
                    <a:pt x="154" y="141"/>
                    <a:pt x="154" y="141"/>
                  </a:cubicBezTo>
                  <a:cubicBezTo>
                    <a:pt x="154" y="161"/>
                    <a:pt x="152" y="178"/>
                    <a:pt x="148" y="191"/>
                  </a:cubicBezTo>
                  <a:cubicBezTo>
                    <a:pt x="144" y="204"/>
                    <a:pt x="136" y="215"/>
                    <a:pt x="124" y="224"/>
                  </a:cubicBezTo>
                  <a:cubicBezTo>
                    <a:pt x="112" y="234"/>
                    <a:pt x="97" y="239"/>
                    <a:pt x="80" y="239"/>
                  </a:cubicBezTo>
                  <a:cubicBezTo>
                    <a:pt x="61" y="239"/>
                    <a:pt x="45" y="234"/>
                    <a:pt x="31" y="225"/>
                  </a:cubicBezTo>
                  <a:cubicBezTo>
                    <a:pt x="18" y="216"/>
                    <a:pt x="9" y="204"/>
                    <a:pt x="5" y="190"/>
                  </a:cubicBezTo>
                  <a:cubicBezTo>
                    <a:pt x="2" y="181"/>
                    <a:pt x="0" y="164"/>
                    <a:pt x="0" y="141"/>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5" name="Freeform 93"/>
            <p:cNvSpPr>
              <a:spLocks/>
            </p:cNvSpPr>
            <p:nvPr userDrawn="1"/>
          </p:nvSpPr>
          <p:spPr bwMode="auto">
            <a:xfrm>
              <a:off x="1268412" y="-2039938"/>
              <a:ext cx="685800" cy="873125"/>
            </a:xfrm>
            <a:custGeom>
              <a:avLst/>
              <a:gdLst>
                <a:gd name="T0" fmla="*/ 0 w 432"/>
                <a:gd name="T1" fmla="*/ 550 h 550"/>
                <a:gd name="T2" fmla="*/ 0 w 432"/>
                <a:gd name="T3" fmla="*/ 0 h 550"/>
                <a:gd name="T4" fmla="*/ 11 w 432"/>
                <a:gd name="T5" fmla="*/ 0 h 550"/>
                <a:gd name="T6" fmla="*/ 378 w 432"/>
                <a:gd name="T7" fmla="*/ 420 h 550"/>
                <a:gd name="T8" fmla="*/ 378 w 432"/>
                <a:gd name="T9" fmla="*/ 0 h 550"/>
                <a:gd name="T10" fmla="*/ 432 w 432"/>
                <a:gd name="T11" fmla="*/ 0 h 550"/>
                <a:gd name="T12" fmla="*/ 432 w 432"/>
                <a:gd name="T13" fmla="*/ 550 h 550"/>
                <a:gd name="T14" fmla="*/ 420 w 432"/>
                <a:gd name="T15" fmla="*/ 550 h 550"/>
                <a:gd name="T16" fmla="*/ 56 w 432"/>
                <a:gd name="T17" fmla="*/ 132 h 550"/>
                <a:gd name="T18" fmla="*/ 56 w 432"/>
                <a:gd name="T19" fmla="*/ 550 h 550"/>
                <a:gd name="T20" fmla="*/ 0 w 432"/>
                <a:gd name="T21" fmla="*/ 55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2" h="550">
                  <a:moveTo>
                    <a:pt x="0" y="550"/>
                  </a:moveTo>
                  <a:lnTo>
                    <a:pt x="0" y="0"/>
                  </a:lnTo>
                  <a:lnTo>
                    <a:pt x="11" y="0"/>
                  </a:lnTo>
                  <a:lnTo>
                    <a:pt x="378" y="420"/>
                  </a:lnTo>
                  <a:lnTo>
                    <a:pt x="378" y="0"/>
                  </a:lnTo>
                  <a:lnTo>
                    <a:pt x="432" y="0"/>
                  </a:lnTo>
                  <a:lnTo>
                    <a:pt x="432" y="550"/>
                  </a:lnTo>
                  <a:lnTo>
                    <a:pt x="420" y="550"/>
                  </a:lnTo>
                  <a:lnTo>
                    <a:pt x="56" y="132"/>
                  </a:lnTo>
                  <a:lnTo>
                    <a:pt x="56" y="550"/>
                  </a:lnTo>
                  <a:lnTo>
                    <a:pt x="0" y="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6" name="Freeform 94"/>
            <p:cNvSpPr>
              <a:spLocks/>
            </p:cNvSpPr>
            <p:nvPr userDrawn="1"/>
          </p:nvSpPr>
          <p:spPr bwMode="auto">
            <a:xfrm>
              <a:off x="2127250" y="-2063751"/>
              <a:ext cx="854075" cy="919163"/>
            </a:xfrm>
            <a:custGeom>
              <a:avLst/>
              <a:gdLst>
                <a:gd name="T0" fmla="*/ 228 w 228"/>
                <a:gd name="T1" fmla="*/ 49 h 245"/>
                <a:gd name="T2" fmla="*/ 209 w 228"/>
                <a:gd name="T3" fmla="*/ 63 h 245"/>
                <a:gd name="T4" fmla="*/ 173 w 228"/>
                <a:gd name="T5" fmla="*/ 33 h 245"/>
                <a:gd name="T6" fmla="*/ 126 w 228"/>
                <a:gd name="T7" fmla="*/ 23 h 245"/>
                <a:gd name="T8" fmla="*/ 74 w 228"/>
                <a:gd name="T9" fmla="*/ 36 h 245"/>
                <a:gd name="T10" fmla="*/ 38 w 228"/>
                <a:gd name="T11" fmla="*/ 72 h 245"/>
                <a:gd name="T12" fmla="*/ 24 w 228"/>
                <a:gd name="T13" fmla="*/ 123 h 245"/>
                <a:gd name="T14" fmla="*/ 54 w 228"/>
                <a:gd name="T15" fmla="*/ 194 h 245"/>
                <a:gd name="T16" fmla="*/ 127 w 228"/>
                <a:gd name="T17" fmla="*/ 223 h 245"/>
                <a:gd name="T18" fmla="*/ 209 w 228"/>
                <a:gd name="T19" fmla="*/ 184 h 245"/>
                <a:gd name="T20" fmla="*/ 228 w 228"/>
                <a:gd name="T21" fmla="*/ 198 h 245"/>
                <a:gd name="T22" fmla="*/ 184 w 228"/>
                <a:gd name="T23" fmla="*/ 233 h 245"/>
                <a:gd name="T24" fmla="*/ 126 w 228"/>
                <a:gd name="T25" fmla="*/ 245 h 245"/>
                <a:gd name="T26" fmla="*/ 30 w 228"/>
                <a:gd name="T27" fmla="*/ 204 h 245"/>
                <a:gd name="T28" fmla="*/ 0 w 228"/>
                <a:gd name="T29" fmla="*/ 121 h 245"/>
                <a:gd name="T30" fmla="*/ 36 w 228"/>
                <a:gd name="T31" fmla="*/ 35 h 245"/>
                <a:gd name="T32" fmla="*/ 126 w 228"/>
                <a:gd name="T33" fmla="*/ 0 h 245"/>
                <a:gd name="T34" fmla="*/ 185 w 228"/>
                <a:gd name="T35" fmla="*/ 13 h 245"/>
                <a:gd name="T36" fmla="*/ 228 w 228"/>
                <a:gd name="T37" fmla="*/ 4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 h="245">
                  <a:moveTo>
                    <a:pt x="228" y="49"/>
                  </a:moveTo>
                  <a:cubicBezTo>
                    <a:pt x="209" y="63"/>
                    <a:pt x="209" y="63"/>
                    <a:pt x="209" y="63"/>
                  </a:cubicBezTo>
                  <a:cubicBezTo>
                    <a:pt x="199" y="50"/>
                    <a:pt x="187" y="40"/>
                    <a:pt x="173" y="33"/>
                  </a:cubicBezTo>
                  <a:cubicBezTo>
                    <a:pt x="159" y="26"/>
                    <a:pt x="143" y="23"/>
                    <a:pt x="126" y="23"/>
                  </a:cubicBezTo>
                  <a:cubicBezTo>
                    <a:pt x="107" y="23"/>
                    <a:pt x="90" y="27"/>
                    <a:pt x="74" y="36"/>
                  </a:cubicBezTo>
                  <a:cubicBezTo>
                    <a:pt x="59" y="45"/>
                    <a:pt x="46" y="57"/>
                    <a:pt x="38" y="72"/>
                  </a:cubicBezTo>
                  <a:cubicBezTo>
                    <a:pt x="29" y="87"/>
                    <a:pt x="24" y="104"/>
                    <a:pt x="24" y="123"/>
                  </a:cubicBezTo>
                  <a:cubicBezTo>
                    <a:pt x="24" y="152"/>
                    <a:pt x="34" y="175"/>
                    <a:pt x="54" y="194"/>
                  </a:cubicBezTo>
                  <a:cubicBezTo>
                    <a:pt x="73" y="213"/>
                    <a:pt x="98" y="223"/>
                    <a:pt x="127" y="223"/>
                  </a:cubicBezTo>
                  <a:cubicBezTo>
                    <a:pt x="160" y="223"/>
                    <a:pt x="187" y="210"/>
                    <a:pt x="209" y="184"/>
                  </a:cubicBezTo>
                  <a:cubicBezTo>
                    <a:pt x="228" y="198"/>
                    <a:pt x="228" y="198"/>
                    <a:pt x="228" y="198"/>
                  </a:cubicBezTo>
                  <a:cubicBezTo>
                    <a:pt x="216" y="213"/>
                    <a:pt x="202" y="225"/>
                    <a:pt x="184" y="233"/>
                  </a:cubicBezTo>
                  <a:cubicBezTo>
                    <a:pt x="167" y="241"/>
                    <a:pt x="147" y="245"/>
                    <a:pt x="126" y="245"/>
                  </a:cubicBezTo>
                  <a:cubicBezTo>
                    <a:pt x="85" y="245"/>
                    <a:pt x="53" y="231"/>
                    <a:pt x="30" y="204"/>
                  </a:cubicBezTo>
                  <a:cubicBezTo>
                    <a:pt x="10" y="181"/>
                    <a:pt x="0" y="153"/>
                    <a:pt x="0" y="121"/>
                  </a:cubicBezTo>
                  <a:cubicBezTo>
                    <a:pt x="0" y="87"/>
                    <a:pt x="12" y="58"/>
                    <a:pt x="36" y="35"/>
                  </a:cubicBezTo>
                  <a:cubicBezTo>
                    <a:pt x="60" y="12"/>
                    <a:pt x="90" y="0"/>
                    <a:pt x="126" y="0"/>
                  </a:cubicBezTo>
                  <a:cubicBezTo>
                    <a:pt x="147" y="0"/>
                    <a:pt x="167" y="4"/>
                    <a:pt x="185" y="13"/>
                  </a:cubicBezTo>
                  <a:cubicBezTo>
                    <a:pt x="202" y="22"/>
                    <a:pt x="216" y="34"/>
                    <a:pt x="22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7" name="Rectangle 95"/>
            <p:cNvSpPr>
              <a:spLocks noChangeArrowheads="1"/>
            </p:cNvSpPr>
            <p:nvPr userDrawn="1"/>
          </p:nvSpPr>
          <p:spPr bwMode="auto">
            <a:xfrm>
              <a:off x="3143250" y="-2039938"/>
              <a:ext cx="85725" cy="873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8" name="Freeform 96"/>
            <p:cNvSpPr>
              <a:spLocks/>
            </p:cNvSpPr>
            <p:nvPr userDrawn="1"/>
          </p:nvSpPr>
          <p:spPr bwMode="auto">
            <a:xfrm>
              <a:off x="3432175" y="-2039938"/>
              <a:ext cx="423863" cy="873125"/>
            </a:xfrm>
            <a:custGeom>
              <a:avLst/>
              <a:gdLst>
                <a:gd name="T0" fmla="*/ 0 w 267"/>
                <a:gd name="T1" fmla="*/ 0 h 550"/>
                <a:gd name="T2" fmla="*/ 54 w 267"/>
                <a:gd name="T3" fmla="*/ 0 h 550"/>
                <a:gd name="T4" fmla="*/ 54 w 267"/>
                <a:gd name="T5" fmla="*/ 496 h 550"/>
                <a:gd name="T6" fmla="*/ 267 w 267"/>
                <a:gd name="T7" fmla="*/ 496 h 550"/>
                <a:gd name="T8" fmla="*/ 267 w 267"/>
                <a:gd name="T9" fmla="*/ 550 h 550"/>
                <a:gd name="T10" fmla="*/ 0 w 267"/>
                <a:gd name="T11" fmla="*/ 550 h 550"/>
                <a:gd name="T12" fmla="*/ 0 w 267"/>
                <a:gd name="T13" fmla="*/ 0 h 550"/>
              </a:gdLst>
              <a:ahLst/>
              <a:cxnLst>
                <a:cxn ang="0">
                  <a:pos x="T0" y="T1"/>
                </a:cxn>
                <a:cxn ang="0">
                  <a:pos x="T2" y="T3"/>
                </a:cxn>
                <a:cxn ang="0">
                  <a:pos x="T4" y="T5"/>
                </a:cxn>
                <a:cxn ang="0">
                  <a:pos x="T6" y="T7"/>
                </a:cxn>
                <a:cxn ang="0">
                  <a:pos x="T8" y="T9"/>
                </a:cxn>
                <a:cxn ang="0">
                  <a:pos x="T10" y="T11"/>
                </a:cxn>
                <a:cxn ang="0">
                  <a:pos x="T12" y="T13"/>
                </a:cxn>
              </a:cxnLst>
              <a:rect l="0" t="0" r="r" b="b"/>
              <a:pathLst>
                <a:path w="267" h="550">
                  <a:moveTo>
                    <a:pt x="0" y="0"/>
                  </a:moveTo>
                  <a:lnTo>
                    <a:pt x="54" y="0"/>
                  </a:lnTo>
                  <a:lnTo>
                    <a:pt x="54" y="496"/>
                  </a:lnTo>
                  <a:lnTo>
                    <a:pt x="267" y="496"/>
                  </a:lnTo>
                  <a:lnTo>
                    <a:pt x="267" y="550"/>
                  </a:lnTo>
                  <a:lnTo>
                    <a:pt x="0" y="55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49" name="Freeform 97"/>
            <p:cNvSpPr>
              <a:spLocks noEditPoints="1"/>
            </p:cNvSpPr>
            <p:nvPr userDrawn="1"/>
          </p:nvSpPr>
          <p:spPr bwMode="auto">
            <a:xfrm>
              <a:off x="-7116763" y="-593726"/>
              <a:ext cx="506413" cy="506413"/>
            </a:xfrm>
            <a:custGeom>
              <a:avLst/>
              <a:gdLst>
                <a:gd name="T0" fmla="*/ 66 w 135"/>
                <a:gd name="T1" fmla="*/ 0 h 135"/>
                <a:gd name="T2" fmla="*/ 115 w 135"/>
                <a:gd name="T3" fmla="*/ 20 h 135"/>
                <a:gd name="T4" fmla="*/ 135 w 135"/>
                <a:gd name="T5" fmla="*/ 67 h 135"/>
                <a:gd name="T6" fmla="*/ 115 w 135"/>
                <a:gd name="T7" fmla="*/ 115 h 135"/>
                <a:gd name="T8" fmla="*/ 67 w 135"/>
                <a:gd name="T9" fmla="*/ 135 h 135"/>
                <a:gd name="T10" fmla="*/ 19 w 135"/>
                <a:gd name="T11" fmla="*/ 115 h 135"/>
                <a:gd name="T12" fmla="*/ 0 w 135"/>
                <a:gd name="T13" fmla="*/ 68 h 135"/>
                <a:gd name="T14" fmla="*/ 8 w 135"/>
                <a:gd name="T15" fmla="*/ 34 h 135"/>
                <a:gd name="T16" fmla="*/ 33 w 135"/>
                <a:gd name="T17" fmla="*/ 9 h 135"/>
                <a:gd name="T18" fmla="*/ 66 w 135"/>
                <a:gd name="T19" fmla="*/ 0 h 135"/>
                <a:gd name="T20" fmla="*/ 67 w 135"/>
                <a:gd name="T21" fmla="*/ 13 h 135"/>
                <a:gd name="T22" fmla="*/ 40 w 135"/>
                <a:gd name="T23" fmla="*/ 20 h 135"/>
                <a:gd name="T24" fmla="*/ 20 w 135"/>
                <a:gd name="T25" fmla="*/ 40 h 135"/>
                <a:gd name="T26" fmla="*/ 13 w 135"/>
                <a:gd name="T27" fmla="*/ 68 h 135"/>
                <a:gd name="T28" fmla="*/ 29 w 135"/>
                <a:gd name="T29" fmla="*/ 107 h 135"/>
                <a:gd name="T30" fmla="*/ 67 w 135"/>
                <a:gd name="T31" fmla="*/ 122 h 135"/>
                <a:gd name="T32" fmla="*/ 94 w 135"/>
                <a:gd name="T33" fmla="*/ 115 h 135"/>
                <a:gd name="T34" fmla="*/ 114 w 135"/>
                <a:gd name="T35" fmla="*/ 95 h 135"/>
                <a:gd name="T36" fmla="*/ 121 w 135"/>
                <a:gd name="T37" fmla="*/ 67 h 135"/>
                <a:gd name="T38" fmla="*/ 114 w 135"/>
                <a:gd name="T39" fmla="*/ 40 h 135"/>
                <a:gd name="T40" fmla="*/ 94 w 135"/>
                <a:gd name="T41" fmla="*/ 20 h 135"/>
                <a:gd name="T42" fmla="*/ 67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6" y="0"/>
                  </a:moveTo>
                  <a:cubicBezTo>
                    <a:pt x="86" y="0"/>
                    <a:pt x="102" y="7"/>
                    <a:pt x="115" y="20"/>
                  </a:cubicBezTo>
                  <a:cubicBezTo>
                    <a:pt x="128" y="33"/>
                    <a:pt x="135" y="49"/>
                    <a:pt x="135" y="67"/>
                  </a:cubicBezTo>
                  <a:cubicBezTo>
                    <a:pt x="135" y="86"/>
                    <a:pt x="128" y="102"/>
                    <a:pt x="115" y="115"/>
                  </a:cubicBezTo>
                  <a:cubicBezTo>
                    <a:pt x="102" y="128"/>
                    <a:pt x="86" y="135"/>
                    <a:pt x="67" y="135"/>
                  </a:cubicBezTo>
                  <a:cubicBezTo>
                    <a:pt x="48" y="135"/>
                    <a:pt x="32" y="128"/>
                    <a:pt x="19" y="115"/>
                  </a:cubicBezTo>
                  <a:cubicBezTo>
                    <a:pt x="6" y="102"/>
                    <a:pt x="0" y="87"/>
                    <a:pt x="0" y="68"/>
                  </a:cubicBezTo>
                  <a:cubicBezTo>
                    <a:pt x="0" y="56"/>
                    <a:pt x="3" y="44"/>
                    <a:pt x="8" y="34"/>
                  </a:cubicBezTo>
                  <a:cubicBezTo>
                    <a:pt x="14" y="23"/>
                    <a:pt x="23" y="15"/>
                    <a:pt x="33" y="9"/>
                  </a:cubicBezTo>
                  <a:cubicBezTo>
                    <a:pt x="43" y="3"/>
                    <a:pt x="54" y="0"/>
                    <a:pt x="66" y="0"/>
                  </a:cubicBezTo>
                  <a:close/>
                  <a:moveTo>
                    <a:pt x="67" y="13"/>
                  </a:moveTo>
                  <a:cubicBezTo>
                    <a:pt x="57" y="13"/>
                    <a:pt x="48" y="15"/>
                    <a:pt x="40" y="20"/>
                  </a:cubicBezTo>
                  <a:cubicBezTo>
                    <a:pt x="31" y="25"/>
                    <a:pt x="25" y="32"/>
                    <a:pt x="20" y="40"/>
                  </a:cubicBezTo>
                  <a:cubicBezTo>
                    <a:pt x="15" y="48"/>
                    <a:pt x="13" y="58"/>
                    <a:pt x="13" y="68"/>
                  </a:cubicBezTo>
                  <a:cubicBezTo>
                    <a:pt x="13" y="83"/>
                    <a:pt x="18" y="96"/>
                    <a:pt x="29" y="107"/>
                  </a:cubicBezTo>
                  <a:cubicBezTo>
                    <a:pt x="39" y="117"/>
                    <a:pt x="52" y="122"/>
                    <a:pt x="67" y="122"/>
                  </a:cubicBezTo>
                  <a:cubicBezTo>
                    <a:pt x="77" y="122"/>
                    <a:pt x="86" y="120"/>
                    <a:pt x="94" y="115"/>
                  </a:cubicBezTo>
                  <a:cubicBezTo>
                    <a:pt x="103" y="110"/>
                    <a:pt x="109" y="104"/>
                    <a:pt x="114" y="95"/>
                  </a:cubicBezTo>
                  <a:cubicBezTo>
                    <a:pt x="119" y="87"/>
                    <a:pt x="121" y="78"/>
                    <a:pt x="121" y="67"/>
                  </a:cubicBezTo>
                  <a:cubicBezTo>
                    <a:pt x="121" y="57"/>
                    <a:pt x="119" y="48"/>
                    <a:pt x="114" y="40"/>
                  </a:cubicBezTo>
                  <a:cubicBezTo>
                    <a:pt x="109" y="32"/>
                    <a:pt x="103" y="25"/>
                    <a:pt x="94" y="20"/>
                  </a:cubicBezTo>
                  <a:cubicBezTo>
                    <a:pt x="86" y="15"/>
                    <a:pt x="76" y="13"/>
                    <a:pt x="6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0" name="Freeform 98"/>
            <p:cNvSpPr>
              <a:spLocks/>
            </p:cNvSpPr>
            <p:nvPr userDrawn="1"/>
          </p:nvSpPr>
          <p:spPr bwMode="auto">
            <a:xfrm>
              <a:off x="-6516688" y="-581026"/>
              <a:ext cx="239713" cy="482600"/>
            </a:xfrm>
            <a:custGeom>
              <a:avLst/>
              <a:gdLst>
                <a:gd name="T0" fmla="*/ 0 w 151"/>
                <a:gd name="T1" fmla="*/ 0 h 304"/>
                <a:gd name="T2" fmla="*/ 151 w 151"/>
                <a:gd name="T3" fmla="*/ 0 h 304"/>
                <a:gd name="T4" fmla="*/ 151 w 151"/>
                <a:gd name="T5" fmla="*/ 30 h 304"/>
                <a:gd name="T6" fmla="*/ 30 w 151"/>
                <a:gd name="T7" fmla="*/ 30 h 304"/>
                <a:gd name="T8" fmla="*/ 30 w 151"/>
                <a:gd name="T9" fmla="*/ 125 h 304"/>
                <a:gd name="T10" fmla="*/ 151 w 151"/>
                <a:gd name="T11" fmla="*/ 125 h 304"/>
                <a:gd name="T12" fmla="*/ 151 w 151"/>
                <a:gd name="T13" fmla="*/ 155 h 304"/>
                <a:gd name="T14" fmla="*/ 30 w 151"/>
                <a:gd name="T15" fmla="*/ 155 h 304"/>
                <a:gd name="T16" fmla="*/ 30 w 151"/>
                <a:gd name="T17" fmla="*/ 304 h 304"/>
                <a:gd name="T18" fmla="*/ 0 w 151"/>
                <a:gd name="T19" fmla="*/ 304 h 304"/>
                <a:gd name="T20" fmla="*/ 0 w 151"/>
                <a:gd name="T21"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304">
                  <a:moveTo>
                    <a:pt x="0" y="0"/>
                  </a:moveTo>
                  <a:lnTo>
                    <a:pt x="151" y="0"/>
                  </a:lnTo>
                  <a:lnTo>
                    <a:pt x="151" y="30"/>
                  </a:lnTo>
                  <a:lnTo>
                    <a:pt x="30" y="30"/>
                  </a:lnTo>
                  <a:lnTo>
                    <a:pt x="30" y="125"/>
                  </a:lnTo>
                  <a:lnTo>
                    <a:pt x="151" y="125"/>
                  </a:lnTo>
                  <a:lnTo>
                    <a:pt x="151" y="155"/>
                  </a:lnTo>
                  <a:lnTo>
                    <a:pt x="30" y="155"/>
                  </a:lnTo>
                  <a:lnTo>
                    <a:pt x="30"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1" name="Freeform 99"/>
            <p:cNvSpPr>
              <a:spLocks/>
            </p:cNvSpPr>
            <p:nvPr userDrawn="1"/>
          </p:nvSpPr>
          <p:spPr bwMode="auto">
            <a:xfrm>
              <a:off x="-6029325" y="-593726"/>
              <a:ext cx="468313" cy="506413"/>
            </a:xfrm>
            <a:custGeom>
              <a:avLst/>
              <a:gdLst>
                <a:gd name="T0" fmla="*/ 125 w 125"/>
                <a:gd name="T1" fmla="*/ 27 h 135"/>
                <a:gd name="T2" fmla="*/ 115 w 125"/>
                <a:gd name="T3" fmla="*/ 35 h 135"/>
                <a:gd name="T4" fmla="*/ 95 w 125"/>
                <a:gd name="T5" fmla="*/ 18 h 135"/>
                <a:gd name="T6" fmla="*/ 69 w 125"/>
                <a:gd name="T7" fmla="*/ 13 h 135"/>
                <a:gd name="T8" fmla="*/ 41 w 125"/>
                <a:gd name="T9" fmla="*/ 20 h 135"/>
                <a:gd name="T10" fmla="*/ 21 w 125"/>
                <a:gd name="T11" fmla="*/ 40 h 135"/>
                <a:gd name="T12" fmla="*/ 14 w 125"/>
                <a:gd name="T13" fmla="*/ 68 h 135"/>
                <a:gd name="T14" fmla="*/ 30 w 125"/>
                <a:gd name="T15" fmla="*/ 107 h 135"/>
                <a:gd name="T16" fmla="*/ 70 w 125"/>
                <a:gd name="T17" fmla="*/ 123 h 135"/>
                <a:gd name="T18" fmla="*/ 115 w 125"/>
                <a:gd name="T19" fmla="*/ 102 h 135"/>
                <a:gd name="T20" fmla="*/ 125 w 125"/>
                <a:gd name="T21" fmla="*/ 109 h 135"/>
                <a:gd name="T22" fmla="*/ 101 w 125"/>
                <a:gd name="T23" fmla="*/ 128 h 135"/>
                <a:gd name="T24" fmla="*/ 69 w 125"/>
                <a:gd name="T25" fmla="*/ 135 h 135"/>
                <a:gd name="T26" fmla="*/ 16 w 125"/>
                <a:gd name="T27" fmla="*/ 112 h 135"/>
                <a:gd name="T28" fmla="*/ 0 w 125"/>
                <a:gd name="T29" fmla="*/ 67 h 135"/>
                <a:gd name="T30" fmla="*/ 20 w 125"/>
                <a:gd name="T31" fmla="*/ 19 h 135"/>
                <a:gd name="T32" fmla="*/ 69 w 125"/>
                <a:gd name="T33" fmla="*/ 0 h 135"/>
                <a:gd name="T34" fmla="*/ 102 w 125"/>
                <a:gd name="T35" fmla="*/ 7 h 135"/>
                <a:gd name="T36" fmla="*/ 125 w 125"/>
                <a:gd name="T37" fmla="*/ 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35">
                  <a:moveTo>
                    <a:pt x="125" y="27"/>
                  </a:moveTo>
                  <a:cubicBezTo>
                    <a:pt x="115" y="35"/>
                    <a:pt x="115" y="35"/>
                    <a:pt x="115" y="35"/>
                  </a:cubicBezTo>
                  <a:cubicBezTo>
                    <a:pt x="110" y="28"/>
                    <a:pt x="103" y="22"/>
                    <a:pt x="95" y="18"/>
                  </a:cubicBezTo>
                  <a:cubicBezTo>
                    <a:pt x="87" y="15"/>
                    <a:pt x="79" y="13"/>
                    <a:pt x="69" y="13"/>
                  </a:cubicBezTo>
                  <a:cubicBezTo>
                    <a:pt x="59" y="13"/>
                    <a:pt x="50" y="15"/>
                    <a:pt x="41" y="20"/>
                  </a:cubicBezTo>
                  <a:cubicBezTo>
                    <a:pt x="32" y="25"/>
                    <a:pt x="26" y="32"/>
                    <a:pt x="21" y="40"/>
                  </a:cubicBezTo>
                  <a:cubicBezTo>
                    <a:pt x="16" y="48"/>
                    <a:pt x="14" y="58"/>
                    <a:pt x="14" y="68"/>
                  </a:cubicBezTo>
                  <a:cubicBezTo>
                    <a:pt x="14" y="83"/>
                    <a:pt x="19" y="97"/>
                    <a:pt x="30" y="107"/>
                  </a:cubicBezTo>
                  <a:cubicBezTo>
                    <a:pt x="40" y="117"/>
                    <a:pt x="54" y="123"/>
                    <a:pt x="70" y="123"/>
                  </a:cubicBezTo>
                  <a:cubicBezTo>
                    <a:pt x="88" y="123"/>
                    <a:pt x="103" y="116"/>
                    <a:pt x="115" y="102"/>
                  </a:cubicBezTo>
                  <a:cubicBezTo>
                    <a:pt x="125" y="109"/>
                    <a:pt x="125" y="109"/>
                    <a:pt x="125" y="109"/>
                  </a:cubicBezTo>
                  <a:cubicBezTo>
                    <a:pt x="119" y="117"/>
                    <a:pt x="111" y="124"/>
                    <a:pt x="101" y="128"/>
                  </a:cubicBezTo>
                  <a:cubicBezTo>
                    <a:pt x="92" y="133"/>
                    <a:pt x="81" y="135"/>
                    <a:pt x="69" y="135"/>
                  </a:cubicBezTo>
                  <a:cubicBezTo>
                    <a:pt x="47" y="135"/>
                    <a:pt x="29" y="127"/>
                    <a:pt x="16" y="112"/>
                  </a:cubicBezTo>
                  <a:cubicBezTo>
                    <a:pt x="6" y="100"/>
                    <a:pt x="0" y="85"/>
                    <a:pt x="0" y="67"/>
                  </a:cubicBezTo>
                  <a:cubicBezTo>
                    <a:pt x="0" y="48"/>
                    <a:pt x="7" y="32"/>
                    <a:pt x="20" y="19"/>
                  </a:cubicBezTo>
                  <a:cubicBezTo>
                    <a:pt x="33" y="7"/>
                    <a:pt x="50" y="0"/>
                    <a:pt x="69" y="0"/>
                  </a:cubicBezTo>
                  <a:cubicBezTo>
                    <a:pt x="81" y="0"/>
                    <a:pt x="92" y="3"/>
                    <a:pt x="102" y="7"/>
                  </a:cubicBezTo>
                  <a:cubicBezTo>
                    <a:pt x="111" y="12"/>
                    <a:pt x="119" y="19"/>
                    <a:pt x="125"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2" name="Freeform 100"/>
            <p:cNvSpPr>
              <a:spLocks noEditPoints="1"/>
            </p:cNvSpPr>
            <p:nvPr userDrawn="1"/>
          </p:nvSpPr>
          <p:spPr bwMode="auto">
            <a:xfrm>
              <a:off x="-5486400" y="-593726"/>
              <a:ext cx="506413" cy="506413"/>
            </a:xfrm>
            <a:custGeom>
              <a:avLst/>
              <a:gdLst>
                <a:gd name="T0" fmla="*/ 67 w 135"/>
                <a:gd name="T1" fmla="*/ 0 h 135"/>
                <a:gd name="T2" fmla="*/ 116 w 135"/>
                <a:gd name="T3" fmla="*/ 20 h 135"/>
                <a:gd name="T4" fmla="*/ 135 w 135"/>
                <a:gd name="T5" fmla="*/ 67 h 135"/>
                <a:gd name="T6" fmla="*/ 116 w 135"/>
                <a:gd name="T7" fmla="*/ 115 h 135"/>
                <a:gd name="T8" fmla="*/ 68 w 135"/>
                <a:gd name="T9" fmla="*/ 135 h 135"/>
                <a:gd name="T10" fmla="*/ 20 w 135"/>
                <a:gd name="T11" fmla="*/ 115 h 135"/>
                <a:gd name="T12" fmla="*/ 0 w 135"/>
                <a:gd name="T13" fmla="*/ 68 h 135"/>
                <a:gd name="T14" fmla="*/ 9 w 135"/>
                <a:gd name="T15" fmla="*/ 34 h 135"/>
                <a:gd name="T16" fmla="*/ 34 w 135"/>
                <a:gd name="T17" fmla="*/ 9 h 135"/>
                <a:gd name="T18" fmla="*/ 67 w 135"/>
                <a:gd name="T19" fmla="*/ 0 h 135"/>
                <a:gd name="T20" fmla="*/ 68 w 135"/>
                <a:gd name="T21" fmla="*/ 13 h 135"/>
                <a:gd name="T22" fmla="*/ 41 w 135"/>
                <a:gd name="T23" fmla="*/ 20 h 135"/>
                <a:gd name="T24" fmla="*/ 21 w 135"/>
                <a:gd name="T25" fmla="*/ 40 h 135"/>
                <a:gd name="T26" fmla="*/ 14 w 135"/>
                <a:gd name="T27" fmla="*/ 68 h 135"/>
                <a:gd name="T28" fmla="*/ 29 w 135"/>
                <a:gd name="T29" fmla="*/ 107 h 135"/>
                <a:gd name="T30" fmla="*/ 68 w 135"/>
                <a:gd name="T31" fmla="*/ 122 h 135"/>
                <a:gd name="T32" fmla="*/ 95 w 135"/>
                <a:gd name="T33" fmla="*/ 115 h 135"/>
                <a:gd name="T34" fmla="*/ 115 w 135"/>
                <a:gd name="T35" fmla="*/ 95 h 135"/>
                <a:gd name="T36" fmla="*/ 122 w 135"/>
                <a:gd name="T37" fmla="*/ 67 h 135"/>
                <a:gd name="T38" fmla="*/ 115 w 135"/>
                <a:gd name="T39" fmla="*/ 40 h 135"/>
                <a:gd name="T40" fmla="*/ 95 w 135"/>
                <a:gd name="T41" fmla="*/ 20 h 135"/>
                <a:gd name="T42" fmla="*/ 68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7" y="0"/>
                  </a:moveTo>
                  <a:cubicBezTo>
                    <a:pt x="86" y="0"/>
                    <a:pt x="103" y="7"/>
                    <a:pt x="116" y="20"/>
                  </a:cubicBezTo>
                  <a:cubicBezTo>
                    <a:pt x="129" y="33"/>
                    <a:pt x="135" y="49"/>
                    <a:pt x="135" y="67"/>
                  </a:cubicBezTo>
                  <a:cubicBezTo>
                    <a:pt x="135" y="86"/>
                    <a:pt x="129" y="102"/>
                    <a:pt x="116" y="115"/>
                  </a:cubicBezTo>
                  <a:cubicBezTo>
                    <a:pt x="103" y="128"/>
                    <a:pt x="87" y="135"/>
                    <a:pt x="68" y="135"/>
                  </a:cubicBezTo>
                  <a:cubicBezTo>
                    <a:pt x="49" y="135"/>
                    <a:pt x="33" y="128"/>
                    <a:pt x="20" y="115"/>
                  </a:cubicBezTo>
                  <a:cubicBezTo>
                    <a:pt x="7" y="102"/>
                    <a:pt x="0" y="87"/>
                    <a:pt x="0" y="68"/>
                  </a:cubicBezTo>
                  <a:cubicBezTo>
                    <a:pt x="0" y="56"/>
                    <a:pt x="3" y="44"/>
                    <a:pt x="9" y="34"/>
                  </a:cubicBezTo>
                  <a:cubicBezTo>
                    <a:pt x="15" y="23"/>
                    <a:pt x="23" y="15"/>
                    <a:pt x="34" y="9"/>
                  </a:cubicBezTo>
                  <a:cubicBezTo>
                    <a:pt x="44" y="3"/>
                    <a:pt x="55" y="0"/>
                    <a:pt x="67" y="0"/>
                  </a:cubicBezTo>
                  <a:close/>
                  <a:moveTo>
                    <a:pt x="68" y="13"/>
                  </a:moveTo>
                  <a:cubicBezTo>
                    <a:pt x="58" y="13"/>
                    <a:pt x="49" y="15"/>
                    <a:pt x="41" y="20"/>
                  </a:cubicBezTo>
                  <a:cubicBezTo>
                    <a:pt x="32" y="25"/>
                    <a:pt x="26" y="32"/>
                    <a:pt x="21" y="40"/>
                  </a:cubicBezTo>
                  <a:cubicBezTo>
                    <a:pt x="16" y="48"/>
                    <a:pt x="14" y="58"/>
                    <a:pt x="14" y="68"/>
                  </a:cubicBezTo>
                  <a:cubicBezTo>
                    <a:pt x="14" y="83"/>
                    <a:pt x="19" y="96"/>
                    <a:pt x="29" y="107"/>
                  </a:cubicBezTo>
                  <a:cubicBezTo>
                    <a:pt x="40" y="117"/>
                    <a:pt x="53" y="122"/>
                    <a:pt x="68" y="122"/>
                  </a:cubicBezTo>
                  <a:cubicBezTo>
                    <a:pt x="78" y="122"/>
                    <a:pt x="87" y="120"/>
                    <a:pt x="95" y="115"/>
                  </a:cubicBezTo>
                  <a:cubicBezTo>
                    <a:pt x="104" y="110"/>
                    <a:pt x="110" y="104"/>
                    <a:pt x="115" y="95"/>
                  </a:cubicBezTo>
                  <a:cubicBezTo>
                    <a:pt x="120" y="87"/>
                    <a:pt x="122" y="78"/>
                    <a:pt x="122" y="67"/>
                  </a:cubicBezTo>
                  <a:cubicBezTo>
                    <a:pt x="122" y="57"/>
                    <a:pt x="120" y="48"/>
                    <a:pt x="115" y="40"/>
                  </a:cubicBezTo>
                  <a:cubicBezTo>
                    <a:pt x="110" y="32"/>
                    <a:pt x="104" y="25"/>
                    <a:pt x="95" y="20"/>
                  </a:cubicBezTo>
                  <a:cubicBezTo>
                    <a:pt x="86" y="15"/>
                    <a:pt x="77" y="13"/>
                    <a:pt x="6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3" name="Rectangle 101"/>
            <p:cNvSpPr>
              <a:spLocks noChangeArrowheads="1"/>
            </p:cNvSpPr>
            <p:nvPr userDrawn="1"/>
          </p:nvSpPr>
          <p:spPr bwMode="auto">
            <a:xfrm>
              <a:off x="-4919663" y="-300038"/>
              <a:ext cx="1793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4" name="Freeform 102"/>
            <p:cNvSpPr>
              <a:spLocks noEditPoints="1"/>
            </p:cNvSpPr>
            <p:nvPr userDrawn="1"/>
          </p:nvSpPr>
          <p:spPr bwMode="auto">
            <a:xfrm>
              <a:off x="-4679950" y="-593726"/>
              <a:ext cx="506413" cy="506413"/>
            </a:xfrm>
            <a:custGeom>
              <a:avLst/>
              <a:gdLst>
                <a:gd name="T0" fmla="*/ 66 w 135"/>
                <a:gd name="T1" fmla="*/ 0 h 135"/>
                <a:gd name="T2" fmla="*/ 115 w 135"/>
                <a:gd name="T3" fmla="*/ 20 h 135"/>
                <a:gd name="T4" fmla="*/ 135 w 135"/>
                <a:gd name="T5" fmla="*/ 67 h 135"/>
                <a:gd name="T6" fmla="*/ 115 w 135"/>
                <a:gd name="T7" fmla="*/ 115 h 135"/>
                <a:gd name="T8" fmla="*/ 67 w 135"/>
                <a:gd name="T9" fmla="*/ 135 h 135"/>
                <a:gd name="T10" fmla="*/ 19 w 135"/>
                <a:gd name="T11" fmla="*/ 115 h 135"/>
                <a:gd name="T12" fmla="*/ 0 w 135"/>
                <a:gd name="T13" fmla="*/ 68 h 135"/>
                <a:gd name="T14" fmla="*/ 9 w 135"/>
                <a:gd name="T15" fmla="*/ 34 h 135"/>
                <a:gd name="T16" fmla="*/ 33 w 135"/>
                <a:gd name="T17" fmla="*/ 9 h 135"/>
                <a:gd name="T18" fmla="*/ 66 w 135"/>
                <a:gd name="T19" fmla="*/ 0 h 135"/>
                <a:gd name="T20" fmla="*/ 67 w 135"/>
                <a:gd name="T21" fmla="*/ 13 h 135"/>
                <a:gd name="T22" fmla="*/ 40 w 135"/>
                <a:gd name="T23" fmla="*/ 20 h 135"/>
                <a:gd name="T24" fmla="*/ 20 w 135"/>
                <a:gd name="T25" fmla="*/ 40 h 135"/>
                <a:gd name="T26" fmla="*/ 13 w 135"/>
                <a:gd name="T27" fmla="*/ 68 h 135"/>
                <a:gd name="T28" fmla="*/ 29 w 135"/>
                <a:gd name="T29" fmla="*/ 107 h 135"/>
                <a:gd name="T30" fmla="*/ 67 w 135"/>
                <a:gd name="T31" fmla="*/ 122 h 135"/>
                <a:gd name="T32" fmla="*/ 95 w 135"/>
                <a:gd name="T33" fmla="*/ 115 h 135"/>
                <a:gd name="T34" fmla="*/ 114 w 135"/>
                <a:gd name="T35" fmla="*/ 95 h 135"/>
                <a:gd name="T36" fmla="*/ 121 w 135"/>
                <a:gd name="T37" fmla="*/ 67 h 135"/>
                <a:gd name="T38" fmla="*/ 114 w 135"/>
                <a:gd name="T39" fmla="*/ 40 h 135"/>
                <a:gd name="T40" fmla="*/ 94 w 135"/>
                <a:gd name="T41" fmla="*/ 20 h 135"/>
                <a:gd name="T42" fmla="*/ 67 w 135"/>
                <a:gd name="T4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5" h="135">
                  <a:moveTo>
                    <a:pt x="66" y="0"/>
                  </a:moveTo>
                  <a:cubicBezTo>
                    <a:pt x="86" y="0"/>
                    <a:pt x="102" y="7"/>
                    <a:pt x="115" y="20"/>
                  </a:cubicBezTo>
                  <a:cubicBezTo>
                    <a:pt x="128" y="33"/>
                    <a:pt x="135" y="49"/>
                    <a:pt x="135" y="67"/>
                  </a:cubicBezTo>
                  <a:cubicBezTo>
                    <a:pt x="135" y="86"/>
                    <a:pt x="128" y="102"/>
                    <a:pt x="115" y="115"/>
                  </a:cubicBezTo>
                  <a:cubicBezTo>
                    <a:pt x="102" y="128"/>
                    <a:pt x="86" y="135"/>
                    <a:pt x="67" y="135"/>
                  </a:cubicBezTo>
                  <a:cubicBezTo>
                    <a:pt x="48" y="135"/>
                    <a:pt x="32" y="128"/>
                    <a:pt x="19" y="115"/>
                  </a:cubicBezTo>
                  <a:cubicBezTo>
                    <a:pt x="6" y="102"/>
                    <a:pt x="0" y="87"/>
                    <a:pt x="0" y="68"/>
                  </a:cubicBezTo>
                  <a:cubicBezTo>
                    <a:pt x="0" y="56"/>
                    <a:pt x="3" y="44"/>
                    <a:pt x="9" y="34"/>
                  </a:cubicBezTo>
                  <a:cubicBezTo>
                    <a:pt x="15" y="23"/>
                    <a:pt x="23" y="15"/>
                    <a:pt x="33" y="9"/>
                  </a:cubicBezTo>
                  <a:cubicBezTo>
                    <a:pt x="43" y="3"/>
                    <a:pt x="54" y="0"/>
                    <a:pt x="66" y="0"/>
                  </a:cubicBezTo>
                  <a:close/>
                  <a:moveTo>
                    <a:pt x="67" y="13"/>
                  </a:moveTo>
                  <a:cubicBezTo>
                    <a:pt x="57" y="13"/>
                    <a:pt x="48" y="15"/>
                    <a:pt x="40" y="20"/>
                  </a:cubicBezTo>
                  <a:cubicBezTo>
                    <a:pt x="31" y="25"/>
                    <a:pt x="25" y="32"/>
                    <a:pt x="20" y="40"/>
                  </a:cubicBezTo>
                  <a:cubicBezTo>
                    <a:pt x="15" y="48"/>
                    <a:pt x="13" y="58"/>
                    <a:pt x="13" y="68"/>
                  </a:cubicBezTo>
                  <a:cubicBezTo>
                    <a:pt x="13" y="83"/>
                    <a:pt x="18" y="96"/>
                    <a:pt x="29" y="107"/>
                  </a:cubicBezTo>
                  <a:cubicBezTo>
                    <a:pt x="39" y="117"/>
                    <a:pt x="52" y="122"/>
                    <a:pt x="67" y="122"/>
                  </a:cubicBezTo>
                  <a:cubicBezTo>
                    <a:pt x="77" y="122"/>
                    <a:pt x="86" y="120"/>
                    <a:pt x="95" y="115"/>
                  </a:cubicBezTo>
                  <a:cubicBezTo>
                    <a:pt x="103" y="110"/>
                    <a:pt x="110" y="104"/>
                    <a:pt x="114" y="95"/>
                  </a:cubicBezTo>
                  <a:cubicBezTo>
                    <a:pt x="119" y="87"/>
                    <a:pt x="121" y="78"/>
                    <a:pt x="121" y="67"/>
                  </a:cubicBezTo>
                  <a:cubicBezTo>
                    <a:pt x="121" y="57"/>
                    <a:pt x="119" y="48"/>
                    <a:pt x="114" y="40"/>
                  </a:cubicBezTo>
                  <a:cubicBezTo>
                    <a:pt x="110" y="32"/>
                    <a:pt x="103" y="25"/>
                    <a:pt x="94" y="20"/>
                  </a:cubicBezTo>
                  <a:cubicBezTo>
                    <a:pt x="86" y="15"/>
                    <a:pt x="77" y="13"/>
                    <a:pt x="6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5" name="Freeform 103"/>
            <p:cNvSpPr>
              <a:spLocks noEditPoints="1"/>
            </p:cNvSpPr>
            <p:nvPr userDrawn="1"/>
          </p:nvSpPr>
          <p:spPr bwMode="auto">
            <a:xfrm>
              <a:off x="-4079875" y="-581026"/>
              <a:ext cx="300038" cy="482600"/>
            </a:xfrm>
            <a:custGeom>
              <a:avLst/>
              <a:gdLst>
                <a:gd name="T0" fmla="*/ 0 w 80"/>
                <a:gd name="T1" fmla="*/ 0 h 129"/>
                <a:gd name="T2" fmla="*/ 26 w 80"/>
                <a:gd name="T3" fmla="*/ 0 h 129"/>
                <a:gd name="T4" fmla="*/ 55 w 80"/>
                <a:gd name="T5" fmla="*/ 2 h 129"/>
                <a:gd name="T6" fmla="*/ 73 w 80"/>
                <a:gd name="T7" fmla="*/ 13 h 129"/>
                <a:gd name="T8" fmla="*/ 80 w 80"/>
                <a:gd name="T9" fmla="*/ 35 h 129"/>
                <a:gd name="T10" fmla="*/ 74 w 80"/>
                <a:gd name="T11" fmla="*/ 56 h 129"/>
                <a:gd name="T12" fmla="*/ 55 w 80"/>
                <a:gd name="T13" fmla="*/ 67 h 129"/>
                <a:gd name="T14" fmla="*/ 22 w 80"/>
                <a:gd name="T15" fmla="*/ 69 h 129"/>
                <a:gd name="T16" fmla="*/ 13 w 80"/>
                <a:gd name="T17" fmla="*/ 69 h 129"/>
                <a:gd name="T18" fmla="*/ 13 w 80"/>
                <a:gd name="T19" fmla="*/ 129 h 129"/>
                <a:gd name="T20" fmla="*/ 0 w 80"/>
                <a:gd name="T21" fmla="*/ 129 h 129"/>
                <a:gd name="T22" fmla="*/ 0 w 80"/>
                <a:gd name="T23" fmla="*/ 0 h 129"/>
                <a:gd name="T24" fmla="*/ 13 w 80"/>
                <a:gd name="T25" fmla="*/ 13 h 129"/>
                <a:gd name="T26" fmla="*/ 13 w 80"/>
                <a:gd name="T27" fmla="*/ 56 h 129"/>
                <a:gd name="T28" fmla="*/ 35 w 80"/>
                <a:gd name="T29" fmla="*/ 57 h 129"/>
                <a:gd name="T30" fmla="*/ 54 w 80"/>
                <a:gd name="T31" fmla="*/ 54 h 129"/>
                <a:gd name="T32" fmla="*/ 64 w 80"/>
                <a:gd name="T33" fmla="*/ 47 h 129"/>
                <a:gd name="T34" fmla="*/ 67 w 80"/>
                <a:gd name="T35" fmla="*/ 35 h 129"/>
                <a:gd name="T36" fmla="*/ 64 w 80"/>
                <a:gd name="T37" fmla="*/ 23 h 129"/>
                <a:gd name="T38" fmla="*/ 54 w 80"/>
                <a:gd name="T39" fmla="*/ 15 h 129"/>
                <a:gd name="T40" fmla="*/ 36 w 80"/>
                <a:gd name="T41" fmla="*/ 13 h 129"/>
                <a:gd name="T42" fmla="*/ 13 w 80"/>
                <a:gd name="T43"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129">
                  <a:moveTo>
                    <a:pt x="0" y="0"/>
                  </a:moveTo>
                  <a:cubicBezTo>
                    <a:pt x="26" y="0"/>
                    <a:pt x="26" y="0"/>
                    <a:pt x="26" y="0"/>
                  </a:cubicBezTo>
                  <a:cubicBezTo>
                    <a:pt x="40" y="0"/>
                    <a:pt x="50" y="1"/>
                    <a:pt x="55" y="2"/>
                  </a:cubicBezTo>
                  <a:cubicBezTo>
                    <a:pt x="63" y="4"/>
                    <a:pt x="69" y="8"/>
                    <a:pt x="73" y="13"/>
                  </a:cubicBezTo>
                  <a:cubicBezTo>
                    <a:pt x="78" y="19"/>
                    <a:pt x="80" y="26"/>
                    <a:pt x="80" y="35"/>
                  </a:cubicBezTo>
                  <a:cubicBezTo>
                    <a:pt x="80" y="43"/>
                    <a:pt x="78" y="50"/>
                    <a:pt x="74" y="56"/>
                  </a:cubicBezTo>
                  <a:cubicBezTo>
                    <a:pt x="69" y="61"/>
                    <a:pt x="63" y="65"/>
                    <a:pt x="55" y="67"/>
                  </a:cubicBezTo>
                  <a:cubicBezTo>
                    <a:pt x="49" y="68"/>
                    <a:pt x="38" y="69"/>
                    <a:pt x="22" y="69"/>
                  </a:cubicBezTo>
                  <a:cubicBezTo>
                    <a:pt x="13" y="69"/>
                    <a:pt x="13" y="69"/>
                    <a:pt x="13" y="69"/>
                  </a:cubicBezTo>
                  <a:cubicBezTo>
                    <a:pt x="13" y="129"/>
                    <a:pt x="13" y="129"/>
                    <a:pt x="13" y="129"/>
                  </a:cubicBezTo>
                  <a:cubicBezTo>
                    <a:pt x="0" y="129"/>
                    <a:pt x="0" y="129"/>
                    <a:pt x="0" y="129"/>
                  </a:cubicBezTo>
                  <a:lnTo>
                    <a:pt x="0" y="0"/>
                  </a:lnTo>
                  <a:close/>
                  <a:moveTo>
                    <a:pt x="13" y="13"/>
                  </a:moveTo>
                  <a:cubicBezTo>
                    <a:pt x="13" y="56"/>
                    <a:pt x="13" y="56"/>
                    <a:pt x="13" y="56"/>
                  </a:cubicBezTo>
                  <a:cubicBezTo>
                    <a:pt x="35" y="57"/>
                    <a:pt x="35" y="57"/>
                    <a:pt x="35" y="57"/>
                  </a:cubicBezTo>
                  <a:cubicBezTo>
                    <a:pt x="44" y="57"/>
                    <a:pt x="50" y="56"/>
                    <a:pt x="54" y="54"/>
                  </a:cubicBezTo>
                  <a:cubicBezTo>
                    <a:pt x="58" y="53"/>
                    <a:pt x="61" y="50"/>
                    <a:pt x="64" y="47"/>
                  </a:cubicBezTo>
                  <a:cubicBezTo>
                    <a:pt x="66" y="43"/>
                    <a:pt x="67" y="39"/>
                    <a:pt x="67" y="35"/>
                  </a:cubicBezTo>
                  <a:cubicBezTo>
                    <a:pt x="67" y="30"/>
                    <a:pt x="66" y="26"/>
                    <a:pt x="64" y="23"/>
                  </a:cubicBezTo>
                  <a:cubicBezTo>
                    <a:pt x="61" y="19"/>
                    <a:pt x="58" y="17"/>
                    <a:pt x="54" y="15"/>
                  </a:cubicBezTo>
                  <a:cubicBezTo>
                    <a:pt x="51" y="14"/>
                    <a:pt x="44" y="13"/>
                    <a:pt x="36" y="13"/>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6" name="Freeform 104"/>
            <p:cNvSpPr>
              <a:spLocks/>
            </p:cNvSpPr>
            <p:nvPr userDrawn="1"/>
          </p:nvSpPr>
          <p:spPr bwMode="auto">
            <a:xfrm>
              <a:off x="-3681413" y="-581026"/>
              <a:ext cx="273050" cy="482600"/>
            </a:xfrm>
            <a:custGeom>
              <a:avLst/>
              <a:gdLst>
                <a:gd name="T0" fmla="*/ 0 w 172"/>
                <a:gd name="T1" fmla="*/ 0 h 304"/>
                <a:gd name="T2" fmla="*/ 172 w 172"/>
                <a:gd name="T3" fmla="*/ 0 h 304"/>
                <a:gd name="T4" fmla="*/ 172 w 172"/>
                <a:gd name="T5" fmla="*/ 30 h 304"/>
                <a:gd name="T6" fmla="*/ 30 w 172"/>
                <a:gd name="T7" fmla="*/ 30 h 304"/>
                <a:gd name="T8" fmla="*/ 30 w 172"/>
                <a:gd name="T9" fmla="*/ 125 h 304"/>
                <a:gd name="T10" fmla="*/ 172 w 172"/>
                <a:gd name="T11" fmla="*/ 125 h 304"/>
                <a:gd name="T12" fmla="*/ 172 w 172"/>
                <a:gd name="T13" fmla="*/ 155 h 304"/>
                <a:gd name="T14" fmla="*/ 30 w 172"/>
                <a:gd name="T15" fmla="*/ 155 h 304"/>
                <a:gd name="T16" fmla="*/ 30 w 172"/>
                <a:gd name="T17" fmla="*/ 274 h 304"/>
                <a:gd name="T18" fmla="*/ 172 w 172"/>
                <a:gd name="T19" fmla="*/ 274 h 304"/>
                <a:gd name="T20" fmla="*/ 172 w 172"/>
                <a:gd name="T21" fmla="*/ 304 h 304"/>
                <a:gd name="T22" fmla="*/ 0 w 172"/>
                <a:gd name="T23" fmla="*/ 304 h 304"/>
                <a:gd name="T24" fmla="*/ 0 w 172"/>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304">
                  <a:moveTo>
                    <a:pt x="0" y="0"/>
                  </a:moveTo>
                  <a:lnTo>
                    <a:pt x="172" y="0"/>
                  </a:lnTo>
                  <a:lnTo>
                    <a:pt x="172" y="30"/>
                  </a:lnTo>
                  <a:lnTo>
                    <a:pt x="30" y="30"/>
                  </a:lnTo>
                  <a:lnTo>
                    <a:pt x="30" y="125"/>
                  </a:lnTo>
                  <a:lnTo>
                    <a:pt x="172" y="125"/>
                  </a:lnTo>
                  <a:lnTo>
                    <a:pt x="172" y="155"/>
                  </a:lnTo>
                  <a:lnTo>
                    <a:pt x="30" y="155"/>
                  </a:lnTo>
                  <a:lnTo>
                    <a:pt x="30" y="274"/>
                  </a:lnTo>
                  <a:lnTo>
                    <a:pt x="172" y="274"/>
                  </a:lnTo>
                  <a:lnTo>
                    <a:pt x="172"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7" name="Freeform 105"/>
            <p:cNvSpPr>
              <a:spLocks noEditPoints="1"/>
            </p:cNvSpPr>
            <p:nvPr userDrawn="1"/>
          </p:nvSpPr>
          <p:spPr bwMode="auto">
            <a:xfrm>
              <a:off x="-3322638" y="-581026"/>
              <a:ext cx="307975" cy="482600"/>
            </a:xfrm>
            <a:custGeom>
              <a:avLst/>
              <a:gdLst>
                <a:gd name="T0" fmla="*/ 0 w 82"/>
                <a:gd name="T1" fmla="*/ 0 h 129"/>
                <a:gd name="T2" fmla="*/ 26 w 82"/>
                <a:gd name="T3" fmla="*/ 0 h 129"/>
                <a:gd name="T4" fmla="*/ 55 w 82"/>
                <a:gd name="T5" fmla="*/ 2 h 129"/>
                <a:gd name="T6" fmla="*/ 73 w 82"/>
                <a:gd name="T7" fmla="*/ 13 h 129"/>
                <a:gd name="T8" fmla="*/ 80 w 82"/>
                <a:gd name="T9" fmla="*/ 35 h 129"/>
                <a:gd name="T10" fmla="*/ 75 w 82"/>
                <a:gd name="T11" fmla="*/ 53 h 129"/>
                <a:gd name="T12" fmla="*/ 61 w 82"/>
                <a:gd name="T13" fmla="*/ 65 h 129"/>
                <a:gd name="T14" fmla="*/ 36 w 82"/>
                <a:gd name="T15" fmla="*/ 69 h 129"/>
                <a:gd name="T16" fmla="*/ 82 w 82"/>
                <a:gd name="T17" fmla="*/ 129 h 129"/>
                <a:gd name="T18" fmla="*/ 66 w 82"/>
                <a:gd name="T19" fmla="*/ 129 h 129"/>
                <a:gd name="T20" fmla="*/ 20 w 82"/>
                <a:gd name="T21" fmla="*/ 69 h 129"/>
                <a:gd name="T22" fmla="*/ 13 w 82"/>
                <a:gd name="T23" fmla="*/ 69 h 129"/>
                <a:gd name="T24" fmla="*/ 13 w 82"/>
                <a:gd name="T25" fmla="*/ 129 h 129"/>
                <a:gd name="T26" fmla="*/ 0 w 82"/>
                <a:gd name="T27" fmla="*/ 129 h 129"/>
                <a:gd name="T28" fmla="*/ 0 w 82"/>
                <a:gd name="T29" fmla="*/ 0 h 129"/>
                <a:gd name="T30" fmla="*/ 13 w 82"/>
                <a:gd name="T31" fmla="*/ 13 h 129"/>
                <a:gd name="T32" fmla="*/ 13 w 82"/>
                <a:gd name="T33" fmla="*/ 57 h 129"/>
                <a:gd name="T34" fmla="*/ 35 w 82"/>
                <a:gd name="T35" fmla="*/ 57 h 129"/>
                <a:gd name="T36" fmla="*/ 54 w 82"/>
                <a:gd name="T37" fmla="*/ 54 h 129"/>
                <a:gd name="T38" fmla="*/ 64 w 82"/>
                <a:gd name="T39" fmla="*/ 46 h 129"/>
                <a:gd name="T40" fmla="*/ 67 w 82"/>
                <a:gd name="T41" fmla="*/ 34 h 129"/>
                <a:gd name="T42" fmla="*/ 64 w 82"/>
                <a:gd name="T43" fmla="*/ 23 h 129"/>
                <a:gd name="T44" fmla="*/ 54 w 82"/>
                <a:gd name="T45" fmla="*/ 15 h 129"/>
                <a:gd name="T46" fmla="*/ 36 w 82"/>
                <a:gd name="T47" fmla="*/ 13 h 129"/>
                <a:gd name="T48" fmla="*/ 13 w 82"/>
                <a:gd name="T49"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29">
                  <a:moveTo>
                    <a:pt x="0" y="0"/>
                  </a:moveTo>
                  <a:cubicBezTo>
                    <a:pt x="26" y="0"/>
                    <a:pt x="26" y="0"/>
                    <a:pt x="26" y="0"/>
                  </a:cubicBezTo>
                  <a:cubicBezTo>
                    <a:pt x="40" y="0"/>
                    <a:pt x="50" y="1"/>
                    <a:pt x="55" y="2"/>
                  </a:cubicBezTo>
                  <a:cubicBezTo>
                    <a:pt x="62" y="4"/>
                    <a:pt x="68" y="8"/>
                    <a:pt x="73" y="13"/>
                  </a:cubicBezTo>
                  <a:cubicBezTo>
                    <a:pt x="78" y="19"/>
                    <a:pt x="80" y="26"/>
                    <a:pt x="80" y="35"/>
                  </a:cubicBezTo>
                  <a:cubicBezTo>
                    <a:pt x="80" y="42"/>
                    <a:pt x="79" y="48"/>
                    <a:pt x="75" y="53"/>
                  </a:cubicBezTo>
                  <a:cubicBezTo>
                    <a:pt x="72" y="58"/>
                    <a:pt x="67" y="62"/>
                    <a:pt x="61" y="65"/>
                  </a:cubicBezTo>
                  <a:cubicBezTo>
                    <a:pt x="55" y="68"/>
                    <a:pt x="47" y="69"/>
                    <a:pt x="36" y="69"/>
                  </a:cubicBezTo>
                  <a:cubicBezTo>
                    <a:pt x="82" y="129"/>
                    <a:pt x="82" y="129"/>
                    <a:pt x="82" y="129"/>
                  </a:cubicBezTo>
                  <a:cubicBezTo>
                    <a:pt x="66" y="129"/>
                    <a:pt x="66" y="129"/>
                    <a:pt x="66" y="129"/>
                  </a:cubicBezTo>
                  <a:cubicBezTo>
                    <a:pt x="20" y="69"/>
                    <a:pt x="20" y="69"/>
                    <a:pt x="20" y="69"/>
                  </a:cubicBezTo>
                  <a:cubicBezTo>
                    <a:pt x="13" y="69"/>
                    <a:pt x="13" y="69"/>
                    <a:pt x="13" y="69"/>
                  </a:cubicBezTo>
                  <a:cubicBezTo>
                    <a:pt x="13" y="129"/>
                    <a:pt x="13" y="129"/>
                    <a:pt x="13" y="129"/>
                  </a:cubicBezTo>
                  <a:cubicBezTo>
                    <a:pt x="0" y="129"/>
                    <a:pt x="0" y="129"/>
                    <a:pt x="0" y="129"/>
                  </a:cubicBezTo>
                  <a:lnTo>
                    <a:pt x="0" y="0"/>
                  </a:lnTo>
                  <a:close/>
                  <a:moveTo>
                    <a:pt x="13" y="13"/>
                  </a:moveTo>
                  <a:cubicBezTo>
                    <a:pt x="13" y="57"/>
                    <a:pt x="13" y="57"/>
                    <a:pt x="13" y="57"/>
                  </a:cubicBezTo>
                  <a:cubicBezTo>
                    <a:pt x="35" y="57"/>
                    <a:pt x="35" y="57"/>
                    <a:pt x="35" y="57"/>
                  </a:cubicBezTo>
                  <a:cubicBezTo>
                    <a:pt x="44" y="57"/>
                    <a:pt x="50" y="56"/>
                    <a:pt x="54" y="54"/>
                  </a:cubicBezTo>
                  <a:cubicBezTo>
                    <a:pt x="58" y="53"/>
                    <a:pt x="61" y="50"/>
                    <a:pt x="64" y="46"/>
                  </a:cubicBezTo>
                  <a:cubicBezTo>
                    <a:pt x="66" y="43"/>
                    <a:pt x="67" y="39"/>
                    <a:pt x="67" y="34"/>
                  </a:cubicBezTo>
                  <a:cubicBezTo>
                    <a:pt x="67" y="30"/>
                    <a:pt x="66" y="26"/>
                    <a:pt x="64" y="23"/>
                  </a:cubicBezTo>
                  <a:cubicBezTo>
                    <a:pt x="61" y="19"/>
                    <a:pt x="58" y="17"/>
                    <a:pt x="54" y="15"/>
                  </a:cubicBezTo>
                  <a:cubicBezTo>
                    <a:pt x="51" y="14"/>
                    <a:pt x="44" y="13"/>
                    <a:pt x="36" y="13"/>
                  </a:cubicBezTo>
                  <a:lnTo>
                    <a:pt x="1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8" name="Freeform 106"/>
            <p:cNvSpPr>
              <a:spLocks noEditPoints="1"/>
            </p:cNvSpPr>
            <p:nvPr userDrawn="1"/>
          </p:nvSpPr>
          <p:spPr bwMode="auto">
            <a:xfrm>
              <a:off x="-2962275" y="-581026"/>
              <a:ext cx="465138" cy="482600"/>
            </a:xfrm>
            <a:custGeom>
              <a:avLst/>
              <a:gdLst>
                <a:gd name="T0" fmla="*/ 151 w 293"/>
                <a:gd name="T1" fmla="*/ 0 h 304"/>
                <a:gd name="T2" fmla="*/ 293 w 293"/>
                <a:gd name="T3" fmla="*/ 304 h 304"/>
                <a:gd name="T4" fmla="*/ 260 w 293"/>
                <a:gd name="T5" fmla="*/ 304 h 304"/>
                <a:gd name="T6" fmla="*/ 213 w 293"/>
                <a:gd name="T7" fmla="*/ 203 h 304"/>
                <a:gd name="T8" fmla="*/ 83 w 293"/>
                <a:gd name="T9" fmla="*/ 203 h 304"/>
                <a:gd name="T10" fmla="*/ 36 w 293"/>
                <a:gd name="T11" fmla="*/ 304 h 304"/>
                <a:gd name="T12" fmla="*/ 0 w 293"/>
                <a:gd name="T13" fmla="*/ 304 h 304"/>
                <a:gd name="T14" fmla="*/ 144 w 293"/>
                <a:gd name="T15" fmla="*/ 0 h 304"/>
                <a:gd name="T16" fmla="*/ 151 w 293"/>
                <a:gd name="T17" fmla="*/ 0 h 304"/>
                <a:gd name="T18" fmla="*/ 149 w 293"/>
                <a:gd name="T19" fmla="*/ 66 h 304"/>
                <a:gd name="T20" fmla="*/ 97 w 293"/>
                <a:gd name="T21" fmla="*/ 174 h 304"/>
                <a:gd name="T22" fmla="*/ 199 w 293"/>
                <a:gd name="T23" fmla="*/ 174 h 304"/>
                <a:gd name="T24" fmla="*/ 149 w 293"/>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304">
                  <a:moveTo>
                    <a:pt x="151" y="0"/>
                  </a:moveTo>
                  <a:lnTo>
                    <a:pt x="293" y="304"/>
                  </a:lnTo>
                  <a:lnTo>
                    <a:pt x="260" y="304"/>
                  </a:lnTo>
                  <a:lnTo>
                    <a:pt x="213" y="203"/>
                  </a:lnTo>
                  <a:lnTo>
                    <a:pt x="83" y="203"/>
                  </a:lnTo>
                  <a:lnTo>
                    <a:pt x="36" y="304"/>
                  </a:lnTo>
                  <a:lnTo>
                    <a:pt x="0" y="304"/>
                  </a:lnTo>
                  <a:lnTo>
                    <a:pt x="144" y="0"/>
                  </a:lnTo>
                  <a:lnTo>
                    <a:pt x="151" y="0"/>
                  </a:lnTo>
                  <a:close/>
                  <a:moveTo>
                    <a:pt x="149" y="66"/>
                  </a:moveTo>
                  <a:lnTo>
                    <a:pt x="97" y="174"/>
                  </a:lnTo>
                  <a:lnTo>
                    <a:pt x="199" y="174"/>
                  </a:lnTo>
                  <a:lnTo>
                    <a:pt x="149"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59" name="Freeform 107"/>
            <p:cNvSpPr>
              <a:spLocks/>
            </p:cNvSpPr>
            <p:nvPr userDrawn="1"/>
          </p:nvSpPr>
          <p:spPr bwMode="auto">
            <a:xfrm>
              <a:off x="-2470150" y="-581026"/>
              <a:ext cx="261938" cy="482600"/>
            </a:xfrm>
            <a:custGeom>
              <a:avLst/>
              <a:gdLst>
                <a:gd name="T0" fmla="*/ 0 w 165"/>
                <a:gd name="T1" fmla="*/ 30 h 304"/>
                <a:gd name="T2" fmla="*/ 0 w 165"/>
                <a:gd name="T3" fmla="*/ 0 h 304"/>
                <a:gd name="T4" fmla="*/ 165 w 165"/>
                <a:gd name="T5" fmla="*/ 0 h 304"/>
                <a:gd name="T6" fmla="*/ 165 w 165"/>
                <a:gd name="T7" fmla="*/ 30 h 304"/>
                <a:gd name="T8" fmla="*/ 99 w 165"/>
                <a:gd name="T9" fmla="*/ 30 h 304"/>
                <a:gd name="T10" fmla="*/ 99 w 165"/>
                <a:gd name="T11" fmla="*/ 304 h 304"/>
                <a:gd name="T12" fmla="*/ 68 w 165"/>
                <a:gd name="T13" fmla="*/ 304 h 304"/>
                <a:gd name="T14" fmla="*/ 68 w 165"/>
                <a:gd name="T15" fmla="*/ 30 h 304"/>
                <a:gd name="T16" fmla="*/ 0 w 165"/>
                <a:gd name="T17"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04">
                  <a:moveTo>
                    <a:pt x="0" y="30"/>
                  </a:moveTo>
                  <a:lnTo>
                    <a:pt x="0" y="0"/>
                  </a:lnTo>
                  <a:lnTo>
                    <a:pt x="165" y="0"/>
                  </a:lnTo>
                  <a:lnTo>
                    <a:pt x="165" y="30"/>
                  </a:lnTo>
                  <a:lnTo>
                    <a:pt x="99" y="30"/>
                  </a:lnTo>
                  <a:lnTo>
                    <a:pt x="99" y="304"/>
                  </a:lnTo>
                  <a:lnTo>
                    <a:pt x="68" y="304"/>
                  </a:lnTo>
                  <a:lnTo>
                    <a:pt x="68"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0" name="Rectangle 108"/>
            <p:cNvSpPr>
              <a:spLocks noChangeArrowheads="1"/>
            </p:cNvSpPr>
            <p:nvPr userDrawn="1"/>
          </p:nvSpPr>
          <p:spPr bwMode="auto">
            <a:xfrm>
              <a:off x="-2144713" y="-581026"/>
              <a:ext cx="49213" cy="482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1" name="Freeform 109"/>
            <p:cNvSpPr>
              <a:spLocks/>
            </p:cNvSpPr>
            <p:nvPr userDrawn="1"/>
          </p:nvSpPr>
          <p:spPr bwMode="auto">
            <a:xfrm>
              <a:off x="-2024063" y="-581026"/>
              <a:ext cx="427038" cy="482600"/>
            </a:xfrm>
            <a:custGeom>
              <a:avLst/>
              <a:gdLst>
                <a:gd name="T0" fmla="*/ 0 w 269"/>
                <a:gd name="T1" fmla="*/ 0 h 304"/>
                <a:gd name="T2" fmla="*/ 33 w 269"/>
                <a:gd name="T3" fmla="*/ 0 h 304"/>
                <a:gd name="T4" fmla="*/ 134 w 269"/>
                <a:gd name="T5" fmla="*/ 233 h 304"/>
                <a:gd name="T6" fmla="*/ 236 w 269"/>
                <a:gd name="T7" fmla="*/ 0 h 304"/>
                <a:gd name="T8" fmla="*/ 269 w 269"/>
                <a:gd name="T9" fmla="*/ 0 h 304"/>
                <a:gd name="T10" fmla="*/ 137 w 269"/>
                <a:gd name="T11" fmla="*/ 304 h 304"/>
                <a:gd name="T12" fmla="*/ 130 w 269"/>
                <a:gd name="T13" fmla="*/ 304 h 304"/>
                <a:gd name="T14" fmla="*/ 0 w 269"/>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304">
                  <a:moveTo>
                    <a:pt x="0" y="0"/>
                  </a:moveTo>
                  <a:lnTo>
                    <a:pt x="33" y="0"/>
                  </a:lnTo>
                  <a:lnTo>
                    <a:pt x="134" y="233"/>
                  </a:lnTo>
                  <a:lnTo>
                    <a:pt x="236" y="0"/>
                  </a:lnTo>
                  <a:lnTo>
                    <a:pt x="269" y="0"/>
                  </a:lnTo>
                  <a:lnTo>
                    <a:pt x="137" y="304"/>
                  </a:lnTo>
                  <a:lnTo>
                    <a:pt x="13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2" name="Freeform 110"/>
            <p:cNvSpPr>
              <a:spLocks/>
            </p:cNvSpPr>
            <p:nvPr userDrawn="1"/>
          </p:nvSpPr>
          <p:spPr bwMode="auto">
            <a:xfrm>
              <a:off x="-1517650" y="-581026"/>
              <a:ext cx="276225" cy="482600"/>
            </a:xfrm>
            <a:custGeom>
              <a:avLst/>
              <a:gdLst>
                <a:gd name="T0" fmla="*/ 0 w 174"/>
                <a:gd name="T1" fmla="*/ 0 h 304"/>
                <a:gd name="T2" fmla="*/ 174 w 174"/>
                <a:gd name="T3" fmla="*/ 0 h 304"/>
                <a:gd name="T4" fmla="*/ 174 w 174"/>
                <a:gd name="T5" fmla="*/ 30 h 304"/>
                <a:gd name="T6" fmla="*/ 30 w 174"/>
                <a:gd name="T7" fmla="*/ 30 h 304"/>
                <a:gd name="T8" fmla="*/ 30 w 174"/>
                <a:gd name="T9" fmla="*/ 125 h 304"/>
                <a:gd name="T10" fmla="*/ 172 w 174"/>
                <a:gd name="T11" fmla="*/ 125 h 304"/>
                <a:gd name="T12" fmla="*/ 172 w 174"/>
                <a:gd name="T13" fmla="*/ 155 h 304"/>
                <a:gd name="T14" fmla="*/ 30 w 174"/>
                <a:gd name="T15" fmla="*/ 155 h 304"/>
                <a:gd name="T16" fmla="*/ 30 w 174"/>
                <a:gd name="T17" fmla="*/ 274 h 304"/>
                <a:gd name="T18" fmla="*/ 172 w 174"/>
                <a:gd name="T19" fmla="*/ 274 h 304"/>
                <a:gd name="T20" fmla="*/ 172 w 174"/>
                <a:gd name="T21" fmla="*/ 304 h 304"/>
                <a:gd name="T22" fmla="*/ 0 w 174"/>
                <a:gd name="T23" fmla="*/ 304 h 304"/>
                <a:gd name="T24" fmla="*/ 0 w 174"/>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304">
                  <a:moveTo>
                    <a:pt x="0" y="0"/>
                  </a:moveTo>
                  <a:lnTo>
                    <a:pt x="174" y="0"/>
                  </a:lnTo>
                  <a:lnTo>
                    <a:pt x="174" y="30"/>
                  </a:lnTo>
                  <a:lnTo>
                    <a:pt x="30" y="30"/>
                  </a:lnTo>
                  <a:lnTo>
                    <a:pt x="30" y="125"/>
                  </a:lnTo>
                  <a:lnTo>
                    <a:pt x="172" y="125"/>
                  </a:lnTo>
                  <a:lnTo>
                    <a:pt x="172" y="155"/>
                  </a:lnTo>
                  <a:lnTo>
                    <a:pt x="30" y="155"/>
                  </a:lnTo>
                  <a:lnTo>
                    <a:pt x="30" y="274"/>
                  </a:lnTo>
                  <a:lnTo>
                    <a:pt x="172" y="274"/>
                  </a:lnTo>
                  <a:lnTo>
                    <a:pt x="172"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3" name="Freeform 111"/>
            <p:cNvSpPr>
              <a:spLocks/>
            </p:cNvSpPr>
            <p:nvPr userDrawn="1"/>
          </p:nvSpPr>
          <p:spPr bwMode="auto">
            <a:xfrm>
              <a:off x="-1206500" y="-593726"/>
              <a:ext cx="280988" cy="506413"/>
            </a:xfrm>
            <a:custGeom>
              <a:avLst/>
              <a:gdLst>
                <a:gd name="T0" fmla="*/ 0 w 75"/>
                <a:gd name="T1" fmla="*/ 108 h 135"/>
                <a:gd name="T2" fmla="*/ 11 w 75"/>
                <a:gd name="T3" fmla="*/ 101 h 135"/>
                <a:gd name="T4" fmla="*/ 37 w 75"/>
                <a:gd name="T5" fmla="*/ 122 h 135"/>
                <a:gd name="T6" fmla="*/ 49 w 75"/>
                <a:gd name="T7" fmla="*/ 119 h 135"/>
                <a:gd name="T8" fmla="*/ 58 w 75"/>
                <a:gd name="T9" fmla="*/ 111 h 135"/>
                <a:gd name="T10" fmla="*/ 61 w 75"/>
                <a:gd name="T11" fmla="*/ 101 h 135"/>
                <a:gd name="T12" fmla="*/ 56 w 75"/>
                <a:gd name="T13" fmla="*/ 88 h 135"/>
                <a:gd name="T14" fmla="*/ 34 w 75"/>
                <a:gd name="T15" fmla="*/ 67 h 135"/>
                <a:gd name="T16" fmla="*/ 15 w 75"/>
                <a:gd name="T17" fmla="*/ 50 h 135"/>
                <a:gd name="T18" fmla="*/ 8 w 75"/>
                <a:gd name="T19" fmla="*/ 30 h 135"/>
                <a:gd name="T20" fmla="*/ 12 w 75"/>
                <a:gd name="T21" fmla="*/ 15 h 135"/>
                <a:gd name="T22" fmla="*/ 23 w 75"/>
                <a:gd name="T23" fmla="*/ 4 h 135"/>
                <a:gd name="T24" fmla="*/ 39 w 75"/>
                <a:gd name="T25" fmla="*/ 0 h 135"/>
                <a:gd name="T26" fmla="*/ 56 w 75"/>
                <a:gd name="T27" fmla="*/ 5 h 135"/>
                <a:gd name="T28" fmla="*/ 72 w 75"/>
                <a:gd name="T29" fmla="*/ 21 h 135"/>
                <a:gd name="T30" fmla="*/ 62 w 75"/>
                <a:gd name="T31" fmla="*/ 29 h 135"/>
                <a:gd name="T32" fmla="*/ 50 w 75"/>
                <a:gd name="T33" fmla="*/ 16 h 135"/>
                <a:gd name="T34" fmla="*/ 39 w 75"/>
                <a:gd name="T35" fmla="*/ 13 h 135"/>
                <a:gd name="T36" fmla="*/ 26 w 75"/>
                <a:gd name="T37" fmla="*/ 18 h 135"/>
                <a:gd name="T38" fmla="*/ 21 w 75"/>
                <a:gd name="T39" fmla="*/ 30 h 135"/>
                <a:gd name="T40" fmla="*/ 23 w 75"/>
                <a:gd name="T41" fmla="*/ 38 h 135"/>
                <a:gd name="T42" fmla="*/ 29 w 75"/>
                <a:gd name="T43" fmla="*/ 46 h 135"/>
                <a:gd name="T44" fmla="*/ 46 w 75"/>
                <a:gd name="T45" fmla="*/ 59 h 135"/>
                <a:gd name="T46" fmla="*/ 68 w 75"/>
                <a:gd name="T47" fmla="*/ 81 h 135"/>
                <a:gd name="T48" fmla="*/ 75 w 75"/>
                <a:gd name="T49" fmla="*/ 100 h 135"/>
                <a:gd name="T50" fmla="*/ 64 w 75"/>
                <a:gd name="T51" fmla="*/ 124 h 135"/>
                <a:gd name="T52" fmla="*/ 38 w 75"/>
                <a:gd name="T53" fmla="*/ 135 h 135"/>
                <a:gd name="T54" fmla="*/ 17 w 75"/>
                <a:gd name="T55" fmla="*/ 129 h 135"/>
                <a:gd name="T56" fmla="*/ 0 w 75"/>
                <a:gd name="T5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35">
                  <a:moveTo>
                    <a:pt x="0" y="108"/>
                  </a:moveTo>
                  <a:cubicBezTo>
                    <a:pt x="11" y="101"/>
                    <a:pt x="11" y="101"/>
                    <a:pt x="11" y="101"/>
                  </a:cubicBezTo>
                  <a:cubicBezTo>
                    <a:pt x="18" y="115"/>
                    <a:pt x="27" y="122"/>
                    <a:pt x="37" y="122"/>
                  </a:cubicBezTo>
                  <a:cubicBezTo>
                    <a:pt x="41" y="122"/>
                    <a:pt x="45" y="121"/>
                    <a:pt x="49" y="119"/>
                  </a:cubicBezTo>
                  <a:cubicBezTo>
                    <a:pt x="53" y="117"/>
                    <a:pt x="56" y="115"/>
                    <a:pt x="58" y="111"/>
                  </a:cubicBezTo>
                  <a:cubicBezTo>
                    <a:pt x="60" y="108"/>
                    <a:pt x="61" y="104"/>
                    <a:pt x="61" y="101"/>
                  </a:cubicBezTo>
                  <a:cubicBezTo>
                    <a:pt x="61" y="96"/>
                    <a:pt x="59" y="92"/>
                    <a:pt x="56" y="88"/>
                  </a:cubicBezTo>
                  <a:cubicBezTo>
                    <a:pt x="52" y="82"/>
                    <a:pt x="45" y="75"/>
                    <a:pt x="34" y="67"/>
                  </a:cubicBezTo>
                  <a:cubicBezTo>
                    <a:pt x="24" y="59"/>
                    <a:pt x="17" y="53"/>
                    <a:pt x="15" y="50"/>
                  </a:cubicBezTo>
                  <a:cubicBezTo>
                    <a:pt x="10" y="44"/>
                    <a:pt x="8" y="37"/>
                    <a:pt x="8" y="30"/>
                  </a:cubicBezTo>
                  <a:cubicBezTo>
                    <a:pt x="8" y="25"/>
                    <a:pt x="9" y="20"/>
                    <a:pt x="12" y="15"/>
                  </a:cubicBezTo>
                  <a:cubicBezTo>
                    <a:pt x="14" y="10"/>
                    <a:pt x="18" y="7"/>
                    <a:pt x="23" y="4"/>
                  </a:cubicBezTo>
                  <a:cubicBezTo>
                    <a:pt x="28" y="2"/>
                    <a:pt x="33" y="0"/>
                    <a:pt x="39" y="0"/>
                  </a:cubicBezTo>
                  <a:cubicBezTo>
                    <a:pt x="45" y="0"/>
                    <a:pt x="51" y="2"/>
                    <a:pt x="56" y="5"/>
                  </a:cubicBezTo>
                  <a:cubicBezTo>
                    <a:pt x="61" y="8"/>
                    <a:pt x="67" y="13"/>
                    <a:pt x="72" y="21"/>
                  </a:cubicBezTo>
                  <a:cubicBezTo>
                    <a:pt x="62" y="29"/>
                    <a:pt x="62" y="29"/>
                    <a:pt x="62" y="29"/>
                  </a:cubicBezTo>
                  <a:cubicBezTo>
                    <a:pt x="57" y="23"/>
                    <a:pt x="53" y="19"/>
                    <a:pt x="50" y="16"/>
                  </a:cubicBezTo>
                  <a:cubicBezTo>
                    <a:pt x="46" y="14"/>
                    <a:pt x="43" y="13"/>
                    <a:pt x="39" y="13"/>
                  </a:cubicBezTo>
                  <a:cubicBezTo>
                    <a:pt x="33" y="13"/>
                    <a:pt x="29" y="15"/>
                    <a:pt x="26" y="18"/>
                  </a:cubicBezTo>
                  <a:cubicBezTo>
                    <a:pt x="23" y="21"/>
                    <a:pt x="21" y="25"/>
                    <a:pt x="21" y="30"/>
                  </a:cubicBezTo>
                  <a:cubicBezTo>
                    <a:pt x="21" y="33"/>
                    <a:pt x="22" y="35"/>
                    <a:pt x="23" y="38"/>
                  </a:cubicBezTo>
                  <a:cubicBezTo>
                    <a:pt x="24" y="40"/>
                    <a:pt x="26" y="43"/>
                    <a:pt x="29" y="46"/>
                  </a:cubicBezTo>
                  <a:cubicBezTo>
                    <a:pt x="31" y="48"/>
                    <a:pt x="36" y="52"/>
                    <a:pt x="46" y="59"/>
                  </a:cubicBezTo>
                  <a:cubicBezTo>
                    <a:pt x="57" y="67"/>
                    <a:pt x="64" y="75"/>
                    <a:pt x="68" y="81"/>
                  </a:cubicBezTo>
                  <a:cubicBezTo>
                    <a:pt x="73" y="87"/>
                    <a:pt x="75" y="94"/>
                    <a:pt x="75" y="100"/>
                  </a:cubicBezTo>
                  <a:cubicBezTo>
                    <a:pt x="75" y="110"/>
                    <a:pt x="71" y="118"/>
                    <a:pt x="64" y="124"/>
                  </a:cubicBezTo>
                  <a:cubicBezTo>
                    <a:pt x="57" y="131"/>
                    <a:pt x="48" y="135"/>
                    <a:pt x="38" y="135"/>
                  </a:cubicBezTo>
                  <a:cubicBezTo>
                    <a:pt x="31" y="135"/>
                    <a:pt x="23" y="133"/>
                    <a:pt x="17" y="129"/>
                  </a:cubicBezTo>
                  <a:cubicBezTo>
                    <a:pt x="11" y="124"/>
                    <a:pt x="5" y="117"/>
                    <a:pt x="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4" name="Freeform 112"/>
            <p:cNvSpPr>
              <a:spLocks noEditPoints="1"/>
            </p:cNvSpPr>
            <p:nvPr userDrawn="1"/>
          </p:nvSpPr>
          <p:spPr bwMode="auto">
            <a:xfrm>
              <a:off x="-682625" y="-581026"/>
              <a:ext cx="461963" cy="482600"/>
            </a:xfrm>
            <a:custGeom>
              <a:avLst/>
              <a:gdLst>
                <a:gd name="T0" fmla="*/ 149 w 291"/>
                <a:gd name="T1" fmla="*/ 0 h 304"/>
                <a:gd name="T2" fmla="*/ 291 w 291"/>
                <a:gd name="T3" fmla="*/ 304 h 304"/>
                <a:gd name="T4" fmla="*/ 258 w 291"/>
                <a:gd name="T5" fmla="*/ 304 h 304"/>
                <a:gd name="T6" fmla="*/ 211 w 291"/>
                <a:gd name="T7" fmla="*/ 203 h 304"/>
                <a:gd name="T8" fmla="*/ 81 w 291"/>
                <a:gd name="T9" fmla="*/ 203 h 304"/>
                <a:gd name="T10" fmla="*/ 33 w 291"/>
                <a:gd name="T11" fmla="*/ 304 h 304"/>
                <a:gd name="T12" fmla="*/ 0 w 291"/>
                <a:gd name="T13" fmla="*/ 304 h 304"/>
                <a:gd name="T14" fmla="*/ 142 w 291"/>
                <a:gd name="T15" fmla="*/ 0 h 304"/>
                <a:gd name="T16" fmla="*/ 149 w 291"/>
                <a:gd name="T17" fmla="*/ 0 h 304"/>
                <a:gd name="T18" fmla="*/ 147 w 291"/>
                <a:gd name="T19" fmla="*/ 66 h 304"/>
                <a:gd name="T20" fmla="*/ 95 w 291"/>
                <a:gd name="T21" fmla="*/ 174 h 304"/>
                <a:gd name="T22" fmla="*/ 199 w 291"/>
                <a:gd name="T23" fmla="*/ 174 h 304"/>
                <a:gd name="T24" fmla="*/ 147 w 291"/>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 h="304">
                  <a:moveTo>
                    <a:pt x="149" y="0"/>
                  </a:moveTo>
                  <a:lnTo>
                    <a:pt x="291" y="304"/>
                  </a:lnTo>
                  <a:lnTo>
                    <a:pt x="258" y="304"/>
                  </a:lnTo>
                  <a:lnTo>
                    <a:pt x="211" y="203"/>
                  </a:lnTo>
                  <a:lnTo>
                    <a:pt x="81" y="203"/>
                  </a:lnTo>
                  <a:lnTo>
                    <a:pt x="33" y="304"/>
                  </a:lnTo>
                  <a:lnTo>
                    <a:pt x="0" y="304"/>
                  </a:lnTo>
                  <a:lnTo>
                    <a:pt x="142" y="0"/>
                  </a:lnTo>
                  <a:lnTo>
                    <a:pt x="149" y="0"/>
                  </a:lnTo>
                  <a:close/>
                  <a:moveTo>
                    <a:pt x="147" y="66"/>
                  </a:moveTo>
                  <a:lnTo>
                    <a:pt x="95" y="174"/>
                  </a:lnTo>
                  <a:lnTo>
                    <a:pt x="199" y="174"/>
                  </a:lnTo>
                  <a:lnTo>
                    <a:pt x="1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5" name="Freeform 113"/>
            <p:cNvSpPr>
              <a:spLocks/>
            </p:cNvSpPr>
            <p:nvPr userDrawn="1"/>
          </p:nvSpPr>
          <p:spPr bwMode="auto">
            <a:xfrm>
              <a:off x="-146050" y="-581026"/>
              <a:ext cx="379413" cy="482600"/>
            </a:xfrm>
            <a:custGeom>
              <a:avLst/>
              <a:gdLst>
                <a:gd name="T0" fmla="*/ 0 w 239"/>
                <a:gd name="T1" fmla="*/ 304 h 304"/>
                <a:gd name="T2" fmla="*/ 0 w 239"/>
                <a:gd name="T3" fmla="*/ 0 h 304"/>
                <a:gd name="T4" fmla="*/ 7 w 239"/>
                <a:gd name="T5" fmla="*/ 0 h 304"/>
                <a:gd name="T6" fmla="*/ 208 w 239"/>
                <a:gd name="T7" fmla="*/ 233 h 304"/>
                <a:gd name="T8" fmla="*/ 208 w 239"/>
                <a:gd name="T9" fmla="*/ 0 h 304"/>
                <a:gd name="T10" fmla="*/ 239 w 239"/>
                <a:gd name="T11" fmla="*/ 0 h 304"/>
                <a:gd name="T12" fmla="*/ 239 w 239"/>
                <a:gd name="T13" fmla="*/ 304 h 304"/>
                <a:gd name="T14" fmla="*/ 232 w 239"/>
                <a:gd name="T15" fmla="*/ 304 h 304"/>
                <a:gd name="T16" fmla="*/ 31 w 239"/>
                <a:gd name="T17" fmla="*/ 75 h 304"/>
                <a:gd name="T18" fmla="*/ 31 w 239"/>
                <a:gd name="T19" fmla="*/ 304 h 304"/>
                <a:gd name="T20" fmla="*/ 0 w 239"/>
                <a:gd name="T21"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304">
                  <a:moveTo>
                    <a:pt x="0" y="304"/>
                  </a:moveTo>
                  <a:lnTo>
                    <a:pt x="0" y="0"/>
                  </a:lnTo>
                  <a:lnTo>
                    <a:pt x="7" y="0"/>
                  </a:lnTo>
                  <a:lnTo>
                    <a:pt x="208" y="233"/>
                  </a:lnTo>
                  <a:lnTo>
                    <a:pt x="208" y="0"/>
                  </a:lnTo>
                  <a:lnTo>
                    <a:pt x="239" y="0"/>
                  </a:lnTo>
                  <a:lnTo>
                    <a:pt x="239" y="304"/>
                  </a:lnTo>
                  <a:lnTo>
                    <a:pt x="232" y="304"/>
                  </a:lnTo>
                  <a:lnTo>
                    <a:pt x="31" y="75"/>
                  </a:lnTo>
                  <a:lnTo>
                    <a:pt x="31" y="304"/>
                  </a:ln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6" name="Freeform 114"/>
            <p:cNvSpPr>
              <a:spLocks noEditPoints="1"/>
            </p:cNvSpPr>
            <p:nvPr userDrawn="1"/>
          </p:nvSpPr>
          <p:spPr bwMode="auto">
            <a:xfrm>
              <a:off x="349250" y="-581026"/>
              <a:ext cx="404813" cy="482600"/>
            </a:xfrm>
            <a:custGeom>
              <a:avLst/>
              <a:gdLst>
                <a:gd name="T0" fmla="*/ 0 w 108"/>
                <a:gd name="T1" fmla="*/ 129 h 129"/>
                <a:gd name="T2" fmla="*/ 0 w 108"/>
                <a:gd name="T3" fmla="*/ 0 h 129"/>
                <a:gd name="T4" fmla="*/ 27 w 108"/>
                <a:gd name="T5" fmla="*/ 0 h 129"/>
                <a:gd name="T6" fmla="*/ 68 w 108"/>
                <a:gd name="T7" fmla="*/ 5 h 129"/>
                <a:gd name="T8" fmla="*/ 97 w 108"/>
                <a:gd name="T9" fmla="*/ 28 h 129"/>
                <a:gd name="T10" fmla="*/ 108 w 108"/>
                <a:gd name="T11" fmla="*/ 66 h 129"/>
                <a:gd name="T12" fmla="*/ 100 w 108"/>
                <a:gd name="T13" fmla="*/ 100 h 129"/>
                <a:gd name="T14" fmla="*/ 78 w 108"/>
                <a:gd name="T15" fmla="*/ 122 h 129"/>
                <a:gd name="T16" fmla="*/ 41 w 108"/>
                <a:gd name="T17" fmla="*/ 129 h 129"/>
                <a:gd name="T18" fmla="*/ 0 w 108"/>
                <a:gd name="T19" fmla="*/ 129 h 129"/>
                <a:gd name="T20" fmla="*/ 12 w 108"/>
                <a:gd name="T21" fmla="*/ 116 h 129"/>
                <a:gd name="T22" fmla="*/ 27 w 108"/>
                <a:gd name="T23" fmla="*/ 116 h 129"/>
                <a:gd name="T24" fmla="*/ 64 w 108"/>
                <a:gd name="T25" fmla="*/ 113 h 129"/>
                <a:gd name="T26" fmla="*/ 87 w 108"/>
                <a:gd name="T27" fmla="*/ 96 h 129"/>
                <a:gd name="T28" fmla="*/ 95 w 108"/>
                <a:gd name="T29" fmla="*/ 66 h 129"/>
                <a:gd name="T30" fmla="*/ 86 w 108"/>
                <a:gd name="T31" fmla="*/ 35 h 129"/>
                <a:gd name="T32" fmla="*/ 61 w 108"/>
                <a:gd name="T33" fmla="*/ 17 h 129"/>
                <a:gd name="T34" fmla="*/ 21 w 108"/>
                <a:gd name="T35" fmla="*/ 13 h 129"/>
                <a:gd name="T36" fmla="*/ 12 w 108"/>
                <a:gd name="T37" fmla="*/ 13 h 129"/>
                <a:gd name="T38" fmla="*/ 12 w 108"/>
                <a:gd name="T39"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29">
                  <a:moveTo>
                    <a:pt x="0" y="129"/>
                  </a:moveTo>
                  <a:cubicBezTo>
                    <a:pt x="0" y="0"/>
                    <a:pt x="0" y="0"/>
                    <a:pt x="0" y="0"/>
                  </a:cubicBezTo>
                  <a:cubicBezTo>
                    <a:pt x="27" y="0"/>
                    <a:pt x="27" y="0"/>
                    <a:pt x="27" y="0"/>
                  </a:cubicBezTo>
                  <a:cubicBezTo>
                    <a:pt x="46" y="0"/>
                    <a:pt x="60" y="2"/>
                    <a:pt x="68" y="5"/>
                  </a:cubicBezTo>
                  <a:cubicBezTo>
                    <a:pt x="81" y="9"/>
                    <a:pt x="90" y="17"/>
                    <a:pt x="97" y="28"/>
                  </a:cubicBezTo>
                  <a:cubicBezTo>
                    <a:pt x="104" y="38"/>
                    <a:pt x="108" y="51"/>
                    <a:pt x="108" y="66"/>
                  </a:cubicBezTo>
                  <a:cubicBezTo>
                    <a:pt x="108" y="79"/>
                    <a:pt x="105" y="90"/>
                    <a:pt x="100" y="100"/>
                  </a:cubicBezTo>
                  <a:cubicBezTo>
                    <a:pt x="94" y="110"/>
                    <a:pt x="87" y="117"/>
                    <a:pt x="78" y="122"/>
                  </a:cubicBezTo>
                  <a:cubicBezTo>
                    <a:pt x="69" y="126"/>
                    <a:pt x="57" y="129"/>
                    <a:pt x="41" y="129"/>
                  </a:cubicBezTo>
                  <a:lnTo>
                    <a:pt x="0" y="129"/>
                  </a:lnTo>
                  <a:close/>
                  <a:moveTo>
                    <a:pt x="12" y="116"/>
                  </a:moveTo>
                  <a:cubicBezTo>
                    <a:pt x="27" y="116"/>
                    <a:pt x="27" y="116"/>
                    <a:pt x="27" y="116"/>
                  </a:cubicBezTo>
                  <a:cubicBezTo>
                    <a:pt x="45" y="116"/>
                    <a:pt x="57" y="115"/>
                    <a:pt x="64" y="113"/>
                  </a:cubicBezTo>
                  <a:cubicBezTo>
                    <a:pt x="74" y="110"/>
                    <a:pt x="81" y="104"/>
                    <a:pt x="87" y="96"/>
                  </a:cubicBezTo>
                  <a:cubicBezTo>
                    <a:pt x="92" y="88"/>
                    <a:pt x="95" y="78"/>
                    <a:pt x="95" y="66"/>
                  </a:cubicBezTo>
                  <a:cubicBezTo>
                    <a:pt x="95" y="54"/>
                    <a:pt x="92" y="43"/>
                    <a:pt x="86" y="35"/>
                  </a:cubicBezTo>
                  <a:cubicBezTo>
                    <a:pt x="80" y="26"/>
                    <a:pt x="72" y="20"/>
                    <a:pt x="61" y="17"/>
                  </a:cubicBezTo>
                  <a:cubicBezTo>
                    <a:pt x="53" y="14"/>
                    <a:pt x="40" y="13"/>
                    <a:pt x="21" y="13"/>
                  </a:cubicBezTo>
                  <a:cubicBezTo>
                    <a:pt x="12" y="13"/>
                    <a:pt x="12" y="13"/>
                    <a:pt x="12" y="13"/>
                  </a:cubicBezTo>
                  <a:lnTo>
                    <a:pt x="1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7" name="Freeform 115"/>
            <p:cNvSpPr>
              <a:spLocks/>
            </p:cNvSpPr>
            <p:nvPr userDrawn="1"/>
          </p:nvSpPr>
          <p:spPr bwMode="auto">
            <a:xfrm>
              <a:off x="1009650" y="-581026"/>
              <a:ext cx="542925" cy="482600"/>
            </a:xfrm>
            <a:custGeom>
              <a:avLst/>
              <a:gdLst>
                <a:gd name="T0" fmla="*/ 0 w 342"/>
                <a:gd name="T1" fmla="*/ 304 h 304"/>
                <a:gd name="T2" fmla="*/ 45 w 342"/>
                <a:gd name="T3" fmla="*/ 0 h 304"/>
                <a:gd name="T4" fmla="*/ 49 w 342"/>
                <a:gd name="T5" fmla="*/ 0 h 304"/>
                <a:gd name="T6" fmla="*/ 172 w 342"/>
                <a:gd name="T7" fmla="*/ 250 h 304"/>
                <a:gd name="T8" fmla="*/ 293 w 342"/>
                <a:gd name="T9" fmla="*/ 0 h 304"/>
                <a:gd name="T10" fmla="*/ 297 w 342"/>
                <a:gd name="T11" fmla="*/ 0 h 304"/>
                <a:gd name="T12" fmla="*/ 342 w 342"/>
                <a:gd name="T13" fmla="*/ 304 h 304"/>
                <a:gd name="T14" fmla="*/ 311 w 342"/>
                <a:gd name="T15" fmla="*/ 304 h 304"/>
                <a:gd name="T16" fmla="*/ 283 w 342"/>
                <a:gd name="T17" fmla="*/ 87 h 304"/>
                <a:gd name="T18" fmla="*/ 174 w 342"/>
                <a:gd name="T19" fmla="*/ 304 h 304"/>
                <a:gd name="T20" fmla="*/ 167 w 342"/>
                <a:gd name="T21" fmla="*/ 304 h 304"/>
                <a:gd name="T22" fmla="*/ 59 w 342"/>
                <a:gd name="T23" fmla="*/ 85 h 304"/>
                <a:gd name="T24" fmla="*/ 30 w 342"/>
                <a:gd name="T25" fmla="*/ 304 h 304"/>
                <a:gd name="T26" fmla="*/ 0 w 342"/>
                <a:gd name="T2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 h="304">
                  <a:moveTo>
                    <a:pt x="0" y="304"/>
                  </a:moveTo>
                  <a:lnTo>
                    <a:pt x="45" y="0"/>
                  </a:lnTo>
                  <a:lnTo>
                    <a:pt x="49" y="0"/>
                  </a:lnTo>
                  <a:lnTo>
                    <a:pt x="172" y="250"/>
                  </a:lnTo>
                  <a:lnTo>
                    <a:pt x="293" y="0"/>
                  </a:lnTo>
                  <a:lnTo>
                    <a:pt x="297" y="0"/>
                  </a:lnTo>
                  <a:lnTo>
                    <a:pt x="342" y="304"/>
                  </a:lnTo>
                  <a:lnTo>
                    <a:pt x="311" y="304"/>
                  </a:lnTo>
                  <a:lnTo>
                    <a:pt x="283" y="87"/>
                  </a:lnTo>
                  <a:lnTo>
                    <a:pt x="174" y="304"/>
                  </a:lnTo>
                  <a:lnTo>
                    <a:pt x="167" y="304"/>
                  </a:lnTo>
                  <a:lnTo>
                    <a:pt x="59" y="85"/>
                  </a:lnTo>
                  <a:lnTo>
                    <a:pt x="30" y="304"/>
                  </a:ln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8" name="Freeform 116"/>
            <p:cNvSpPr>
              <a:spLocks/>
            </p:cNvSpPr>
            <p:nvPr userDrawn="1"/>
          </p:nvSpPr>
          <p:spPr bwMode="auto">
            <a:xfrm>
              <a:off x="1646237" y="-581026"/>
              <a:ext cx="319088" cy="493713"/>
            </a:xfrm>
            <a:custGeom>
              <a:avLst/>
              <a:gdLst>
                <a:gd name="T0" fmla="*/ 0 w 85"/>
                <a:gd name="T1" fmla="*/ 0 h 132"/>
                <a:gd name="T2" fmla="*/ 13 w 85"/>
                <a:gd name="T3" fmla="*/ 0 h 132"/>
                <a:gd name="T4" fmla="*/ 13 w 85"/>
                <a:gd name="T5" fmla="*/ 78 h 132"/>
                <a:gd name="T6" fmla="*/ 14 w 85"/>
                <a:gd name="T7" fmla="*/ 95 h 132"/>
                <a:gd name="T8" fmla="*/ 18 w 85"/>
                <a:gd name="T9" fmla="*/ 108 h 132"/>
                <a:gd name="T10" fmla="*/ 29 w 85"/>
                <a:gd name="T11" fmla="*/ 116 h 132"/>
                <a:gd name="T12" fmla="*/ 43 w 85"/>
                <a:gd name="T13" fmla="*/ 120 h 132"/>
                <a:gd name="T14" fmla="*/ 56 w 85"/>
                <a:gd name="T15" fmla="*/ 117 h 132"/>
                <a:gd name="T16" fmla="*/ 65 w 85"/>
                <a:gd name="T17" fmla="*/ 109 h 132"/>
                <a:gd name="T18" fmla="*/ 71 w 85"/>
                <a:gd name="T19" fmla="*/ 98 h 132"/>
                <a:gd name="T20" fmla="*/ 72 w 85"/>
                <a:gd name="T21" fmla="*/ 78 h 132"/>
                <a:gd name="T22" fmla="*/ 72 w 85"/>
                <a:gd name="T23" fmla="*/ 0 h 132"/>
                <a:gd name="T24" fmla="*/ 85 w 85"/>
                <a:gd name="T25" fmla="*/ 0 h 132"/>
                <a:gd name="T26" fmla="*/ 85 w 85"/>
                <a:gd name="T27" fmla="*/ 78 h 132"/>
                <a:gd name="T28" fmla="*/ 82 w 85"/>
                <a:gd name="T29" fmla="*/ 106 h 132"/>
                <a:gd name="T30" fmla="*/ 69 w 85"/>
                <a:gd name="T31" fmla="*/ 124 h 132"/>
                <a:gd name="T32" fmla="*/ 44 w 85"/>
                <a:gd name="T33" fmla="*/ 132 h 132"/>
                <a:gd name="T34" fmla="*/ 18 w 85"/>
                <a:gd name="T35" fmla="*/ 124 h 132"/>
                <a:gd name="T36" fmla="*/ 3 w 85"/>
                <a:gd name="T37" fmla="*/ 105 h 132"/>
                <a:gd name="T38" fmla="*/ 0 w 85"/>
                <a:gd name="T39" fmla="*/ 78 h 132"/>
                <a:gd name="T40" fmla="*/ 0 w 85"/>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32">
                  <a:moveTo>
                    <a:pt x="0" y="0"/>
                  </a:moveTo>
                  <a:cubicBezTo>
                    <a:pt x="13" y="0"/>
                    <a:pt x="13" y="0"/>
                    <a:pt x="13" y="0"/>
                  </a:cubicBezTo>
                  <a:cubicBezTo>
                    <a:pt x="13" y="78"/>
                    <a:pt x="13" y="78"/>
                    <a:pt x="13" y="78"/>
                  </a:cubicBezTo>
                  <a:cubicBezTo>
                    <a:pt x="13" y="87"/>
                    <a:pt x="13" y="93"/>
                    <a:pt x="14" y="95"/>
                  </a:cubicBezTo>
                  <a:cubicBezTo>
                    <a:pt x="14" y="100"/>
                    <a:pt x="16" y="104"/>
                    <a:pt x="18" y="108"/>
                  </a:cubicBezTo>
                  <a:cubicBezTo>
                    <a:pt x="21" y="111"/>
                    <a:pt x="24" y="114"/>
                    <a:pt x="29" y="116"/>
                  </a:cubicBezTo>
                  <a:cubicBezTo>
                    <a:pt x="34" y="118"/>
                    <a:pt x="39" y="120"/>
                    <a:pt x="43" y="120"/>
                  </a:cubicBezTo>
                  <a:cubicBezTo>
                    <a:pt x="48" y="120"/>
                    <a:pt x="52" y="119"/>
                    <a:pt x="56" y="117"/>
                  </a:cubicBezTo>
                  <a:cubicBezTo>
                    <a:pt x="60" y="115"/>
                    <a:pt x="63" y="113"/>
                    <a:pt x="65" y="109"/>
                  </a:cubicBezTo>
                  <a:cubicBezTo>
                    <a:pt x="68" y="106"/>
                    <a:pt x="70" y="102"/>
                    <a:pt x="71" y="98"/>
                  </a:cubicBezTo>
                  <a:cubicBezTo>
                    <a:pt x="72" y="95"/>
                    <a:pt x="72" y="88"/>
                    <a:pt x="72" y="78"/>
                  </a:cubicBezTo>
                  <a:cubicBezTo>
                    <a:pt x="72" y="0"/>
                    <a:pt x="72" y="0"/>
                    <a:pt x="72" y="0"/>
                  </a:cubicBezTo>
                  <a:cubicBezTo>
                    <a:pt x="85" y="0"/>
                    <a:pt x="85" y="0"/>
                    <a:pt x="85" y="0"/>
                  </a:cubicBezTo>
                  <a:cubicBezTo>
                    <a:pt x="85" y="78"/>
                    <a:pt x="85" y="78"/>
                    <a:pt x="85" y="78"/>
                  </a:cubicBezTo>
                  <a:cubicBezTo>
                    <a:pt x="85" y="89"/>
                    <a:pt x="84" y="98"/>
                    <a:pt x="82" y="106"/>
                  </a:cubicBezTo>
                  <a:cubicBezTo>
                    <a:pt x="80" y="113"/>
                    <a:pt x="75" y="119"/>
                    <a:pt x="69" y="124"/>
                  </a:cubicBezTo>
                  <a:cubicBezTo>
                    <a:pt x="62" y="129"/>
                    <a:pt x="54" y="132"/>
                    <a:pt x="44" y="132"/>
                  </a:cubicBezTo>
                  <a:cubicBezTo>
                    <a:pt x="34" y="132"/>
                    <a:pt x="25" y="129"/>
                    <a:pt x="18" y="124"/>
                  </a:cubicBezTo>
                  <a:cubicBezTo>
                    <a:pt x="10" y="119"/>
                    <a:pt x="5" y="113"/>
                    <a:pt x="3" y="105"/>
                  </a:cubicBezTo>
                  <a:cubicBezTo>
                    <a:pt x="1" y="100"/>
                    <a:pt x="0" y="91"/>
                    <a:pt x="0" y="7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69" name="Freeform 117"/>
            <p:cNvSpPr>
              <a:spLocks/>
            </p:cNvSpPr>
            <p:nvPr userDrawn="1"/>
          </p:nvSpPr>
          <p:spPr bwMode="auto">
            <a:xfrm>
              <a:off x="2036762" y="-581026"/>
              <a:ext cx="261938" cy="482600"/>
            </a:xfrm>
            <a:custGeom>
              <a:avLst/>
              <a:gdLst>
                <a:gd name="T0" fmla="*/ 0 w 165"/>
                <a:gd name="T1" fmla="*/ 30 h 304"/>
                <a:gd name="T2" fmla="*/ 0 w 165"/>
                <a:gd name="T3" fmla="*/ 0 h 304"/>
                <a:gd name="T4" fmla="*/ 165 w 165"/>
                <a:gd name="T5" fmla="*/ 0 h 304"/>
                <a:gd name="T6" fmla="*/ 165 w 165"/>
                <a:gd name="T7" fmla="*/ 30 h 304"/>
                <a:gd name="T8" fmla="*/ 99 w 165"/>
                <a:gd name="T9" fmla="*/ 30 h 304"/>
                <a:gd name="T10" fmla="*/ 99 w 165"/>
                <a:gd name="T11" fmla="*/ 304 h 304"/>
                <a:gd name="T12" fmla="*/ 68 w 165"/>
                <a:gd name="T13" fmla="*/ 304 h 304"/>
                <a:gd name="T14" fmla="*/ 68 w 165"/>
                <a:gd name="T15" fmla="*/ 30 h 304"/>
                <a:gd name="T16" fmla="*/ 0 w 165"/>
                <a:gd name="T17" fmla="*/ 3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04">
                  <a:moveTo>
                    <a:pt x="0" y="30"/>
                  </a:moveTo>
                  <a:lnTo>
                    <a:pt x="0" y="0"/>
                  </a:lnTo>
                  <a:lnTo>
                    <a:pt x="165" y="0"/>
                  </a:lnTo>
                  <a:lnTo>
                    <a:pt x="165" y="30"/>
                  </a:lnTo>
                  <a:lnTo>
                    <a:pt x="99" y="30"/>
                  </a:lnTo>
                  <a:lnTo>
                    <a:pt x="99" y="304"/>
                  </a:lnTo>
                  <a:lnTo>
                    <a:pt x="68" y="304"/>
                  </a:lnTo>
                  <a:lnTo>
                    <a:pt x="68" y="30"/>
                  </a:ln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70" name="Freeform 118"/>
            <p:cNvSpPr>
              <a:spLocks/>
            </p:cNvSpPr>
            <p:nvPr userDrawn="1"/>
          </p:nvSpPr>
          <p:spPr bwMode="auto">
            <a:xfrm>
              <a:off x="2370137" y="-581026"/>
              <a:ext cx="319088" cy="493713"/>
            </a:xfrm>
            <a:custGeom>
              <a:avLst/>
              <a:gdLst>
                <a:gd name="T0" fmla="*/ 0 w 85"/>
                <a:gd name="T1" fmla="*/ 0 h 132"/>
                <a:gd name="T2" fmla="*/ 13 w 85"/>
                <a:gd name="T3" fmla="*/ 0 h 132"/>
                <a:gd name="T4" fmla="*/ 13 w 85"/>
                <a:gd name="T5" fmla="*/ 78 h 132"/>
                <a:gd name="T6" fmla="*/ 13 w 85"/>
                <a:gd name="T7" fmla="*/ 95 h 132"/>
                <a:gd name="T8" fmla="*/ 18 w 85"/>
                <a:gd name="T9" fmla="*/ 108 h 132"/>
                <a:gd name="T10" fmla="*/ 29 w 85"/>
                <a:gd name="T11" fmla="*/ 116 h 132"/>
                <a:gd name="T12" fmla="*/ 43 w 85"/>
                <a:gd name="T13" fmla="*/ 120 h 132"/>
                <a:gd name="T14" fmla="*/ 55 w 85"/>
                <a:gd name="T15" fmla="*/ 117 h 132"/>
                <a:gd name="T16" fmla="*/ 65 w 85"/>
                <a:gd name="T17" fmla="*/ 109 h 132"/>
                <a:gd name="T18" fmla="*/ 71 w 85"/>
                <a:gd name="T19" fmla="*/ 98 h 132"/>
                <a:gd name="T20" fmla="*/ 72 w 85"/>
                <a:gd name="T21" fmla="*/ 78 h 132"/>
                <a:gd name="T22" fmla="*/ 72 w 85"/>
                <a:gd name="T23" fmla="*/ 0 h 132"/>
                <a:gd name="T24" fmla="*/ 85 w 85"/>
                <a:gd name="T25" fmla="*/ 0 h 132"/>
                <a:gd name="T26" fmla="*/ 85 w 85"/>
                <a:gd name="T27" fmla="*/ 78 h 132"/>
                <a:gd name="T28" fmla="*/ 82 w 85"/>
                <a:gd name="T29" fmla="*/ 106 h 132"/>
                <a:gd name="T30" fmla="*/ 68 w 85"/>
                <a:gd name="T31" fmla="*/ 124 h 132"/>
                <a:gd name="T32" fmla="*/ 44 w 85"/>
                <a:gd name="T33" fmla="*/ 132 h 132"/>
                <a:gd name="T34" fmla="*/ 17 w 85"/>
                <a:gd name="T35" fmla="*/ 124 h 132"/>
                <a:gd name="T36" fmla="*/ 3 w 85"/>
                <a:gd name="T37" fmla="*/ 105 h 132"/>
                <a:gd name="T38" fmla="*/ 0 w 85"/>
                <a:gd name="T39" fmla="*/ 78 h 132"/>
                <a:gd name="T40" fmla="*/ 0 w 85"/>
                <a:gd name="T4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32">
                  <a:moveTo>
                    <a:pt x="0" y="0"/>
                  </a:moveTo>
                  <a:cubicBezTo>
                    <a:pt x="13" y="0"/>
                    <a:pt x="13" y="0"/>
                    <a:pt x="13" y="0"/>
                  </a:cubicBezTo>
                  <a:cubicBezTo>
                    <a:pt x="13" y="78"/>
                    <a:pt x="13" y="78"/>
                    <a:pt x="13" y="78"/>
                  </a:cubicBezTo>
                  <a:cubicBezTo>
                    <a:pt x="13" y="87"/>
                    <a:pt x="13" y="93"/>
                    <a:pt x="13" y="95"/>
                  </a:cubicBezTo>
                  <a:cubicBezTo>
                    <a:pt x="14" y="100"/>
                    <a:pt x="16" y="104"/>
                    <a:pt x="18" y="108"/>
                  </a:cubicBezTo>
                  <a:cubicBezTo>
                    <a:pt x="20" y="111"/>
                    <a:pt x="24" y="114"/>
                    <a:pt x="29" y="116"/>
                  </a:cubicBezTo>
                  <a:cubicBezTo>
                    <a:pt x="33" y="118"/>
                    <a:pt x="38" y="120"/>
                    <a:pt x="43" y="120"/>
                  </a:cubicBezTo>
                  <a:cubicBezTo>
                    <a:pt x="47" y="120"/>
                    <a:pt x="52" y="119"/>
                    <a:pt x="55" y="117"/>
                  </a:cubicBezTo>
                  <a:cubicBezTo>
                    <a:pt x="59" y="115"/>
                    <a:pt x="63" y="113"/>
                    <a:pt x="65" y="109"/>
                  </a:cubicBezTo>
                  <a:cubicBezTo>
                    <a:pt x="68" y="106"/>
                    <a:pt x="70" y="102"/>
                    <a:pt x="71" y="98"/>
                  </a:cubicBezTo>
                  <a:cubicBezTo>
                    <a:pt x="72" y="95"/>
                    <a:pt x="72" y="88"/>
                    <a:pt x="72" y="78"/>
                  </a:cubicBezTo>
                  <a:cubicBezTo>
                    <a:pt x="72" y="0"/>
                    <a:pt x="72" y="0"/>
                    <a:pt x="72" y="0"/>
                  </a:cubicBezTo>
                  <a:cubicBezTo>
                    <a:pt x="85" y="0"/>
                    <a:pt x="85" y="0"/>
                    <a:pt x="85" y="0"/>
                  </a:cubicBezTo>
                  <a:cubicBezTo>
                    <a:pt x="85" y="78"/>
                    <a:pt x="85" y="78"/>
                    <a:pt x="85" y="78"/>
                  </a:cubicBezTo>
                  <a:cubicBezTo>
                    <a:pt x="85" y="89"/>
                    <a:pt x="84" y="98"/>
                    <a:pt x="82" y="106"/>
                  </a:cubicBezTo>
                  <a:cubicBezTo>
                    <a:pt x="79" y="113"/>
                    <a:pt x="75" y="119"/>
                    <a:pt x="68" y="124"/>
                  </a:cubicBezTo>
                  <a:cubicBezTo>
                    <a:pt x="62" y="129"/>
                    <a:pt x="53" y="132"/>
                    <a:pt x="44" y="132"/>
                  </a:cubicBezTo>
                  <a:cubicBezTo>
                    <a:pt x="34" y="132"/>
                    <a:pt x="25" y="129"/>
                    <a:pt x="17" y="124"/>
                  </a:cubicBezTo>
                  <a:cubicBezTo>
                    <a:pt x="10" y="119"/>
                    <a:pt x="5" y="113"/>
                    <a:pt x="3" y="105"/>
                  </a:cubicBezTo>
                  <a:cubicBezTo>
                    <a:pt x="1" y="100"/>
                    <a:pt x="0" y="91"/>
                    <a:pt x="0" y="78"/>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71" name="Freeform 119"/>
            <p:cNvSpPr>
              <a:spLocks noEditPoints="1"/>
            </p:cNvSpPr>
            <p:nvPr userDrawn="1"/>
          </p:nvSpPr>
          <p:spPr bwMode="auto">
            <a:xfrm>
              <a:off x="2763837" y="-581026"/>
              <a:ext cx="465138" cy="482600"/>
            </a:xfrm>
            <a:custGeom>
              <a:avLst/>
              <a:gdLst>
                <a:gd name="T0" fmla="*/ 151 w 293"/>
                <a:gd name="T1" fmla="*/ 0 h 304"/>
                <a:gd name="T2" fmla="*/ 293 w 293"/>
                <a:gd name="T3" fmla="*/ 304 h 304"/>
                <a:gd name="T4" fmla="*/ 260 w 293"/>
                <a:gd name="T5" fmla="*/ 304 h 304"/>
                <a:gd name="T6" fmla="*/ 213 w 293"/>
                <a:gd name="T7" fmla="*/ 203 h 304"/>
                <a:gd name="T8" fmla="*/ 80 w 293"/>
                <a:gd name="T9" fmla="*/ 203 h 304"/>
                <a:gd name="T10" fmla="*/ 33 w 293"/>
                <a:gd name="T11" fmla="*/ 304 h 304"/>
                <a:gd name="T12" fmla="*/ 0 w 293"/>
                <a:gd name="T13" fmla="*/ 304 h 304"/>
                <a:gd name="T14" fmla="*/ 144 w 293"/>
                <a:gd name="T15" fmla="*/ 0 h 304"/>
                <a:gd name="T16" fmla="*/ 151 w 293"/>
                <a:gd name="T17" fmla="*/ 0 h 304"/>
                <a:gd name="T18" fmla="*/ 147 w 293"/>
                <a:gd name="T19" fmla="*/ 66 h 304"/>
                <a:gd name="T20" fmla="*/ 95 w 293"/>
                <a:gd name="T21" fmla="*/ 174 h 304"/>
                <a:gd name="T22" fmla="*/ 199 w 293"/>
                <a:gd name="T23" fmla="*/ 174 h 304"/>
                <a:gd name="T24" fmla="*/ 147 w 293"/>
                <a:gd name="T25"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304">
                  <a:moveTo>
                    <a:pt x="151" y="0"/>
                  </a:moveTo>
                  <a:lnTo>
                    <a:pt x="293" y="304"/>
                  </a:lnTo>
                  <a:lnTo>
                    <a:pt x="260" y="304"/>
                  </a:lnTo>
                  <a:lnTo>
                    <a:pt x="213" y="203"/>
                  </a:lnTo>
                  <a:lnTo>
                    <a:pt x="80" y="203"/>
                  </a:lnTo>
                  <a:lnTo>
                    <a:pt x="33" y="304"/>
                  </a:lnTo>
                  <a:lnTo>
                    <a:pt x="0" y="304"/>
                  </a:lnTo>
                  <a:lnTo>
                    <a:pt x="144" y="0"/>
                  </a:lnTo>
                  <a:lnTo>
                    <a:pt x="151" y="0"/>
                  </a:lnTo>
                  <a:close/>
                  <a:moveTo>
                    <a:pt x="147" y="66"/>
                  </a:moveTo>
                  <a:lnTo>
                    <a:pt x="95" y="174"/>
                  </a:lnTo>
                  <a:lnTo>
                    <a:pt x="199" y="174"/>
                  </a:lnTo>
                  <a:lnTo>
                    <a:pt x="14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72" name="Freeform 120"/>
            <p:cNvSpPr>
              <a:spLocks/>
            </p:cNvSpPr>
            <p:nvPr userDrawn="1"/>
          </p:nvSpPr>
          <p:spPr bwMode="auto">
            <a:xfrm>
              <a:off x="3300412" y="-581026"/>
              <a:ext cx="236538" cy="482600"/>
            </a:xfrm>
            <a:custGeom>
              <a:avLst/>
              <a:gdLst>
                <a:gd name="T0" fmla="*/ 0 w 149"/>
                <a:gd name="T1" fmla="*/ 0 h 304"/>
                <a:gd name="T2" fmla="*/ 31 w 149"/>
                <a:gd name="T3" fmla="*/ 0 h 304"/>
                <a:gd name="T4" fmla="*/ 31 w 149"/>
                <a:gd name="T5" fmla="*/ 274 h 304"/>
                <a:gd name="T6" fmla="*/ 149 w 149"/>
                <a:gd name="T7" fmla="*/ 274 h 304"/>
                <a:gd name="T8" fmla="*/ 149 w 149"/>
                <a:gd name="T9" fmla="*/ 304 h 304"/>
                <a:gd name="T10" fmla="*/ 0 w 149"/>
                <a:gd name="T11" fmla="*/ 304 h 304"/>
                <a:gd name="T12" fmla="*/ 0 w 149"/>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149" h="304">
                  <a:moveTo>
                    <a:pt x="0" y="0"/>
                  </a:moveTo>
                  <a:lnTo>
                    <a:pt x="31" y="0"/>
                  </a:lnTo>
                  <a:lnTo>
                    <a:pt x="31" y="274"/>
                  </a:lnTo>
                  <a:lnTo>
                    <a:pt x="149" y="274"/>
                  </a:lnTo>
                  <a:lnTo>
                    <a:pt x="149" y="304"/>
                  </a:lnTo>
                  <a:lnTo>
                    <a:pt x="0" y="304"/>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73" name="Freeform 121"/>
            <p:cNvSpPr>
              <a:spLocks/>
            </p:cNvSpPr>
            <p:nvPr userDrawn="1"/>
          </p:nvSpPr>
          <p:spPr bwMode="auto">
            <a:xfrm>
              <a:off x="3562350" y="-593726"/>
              <a:ext cx="280988" cy="506413"/>
            </a:xfrm>
            <a:custGeom>
              <a:avLst/>
              <a:gdLst>
                <a:gd name="T0" fmla="*/ 0 w 75"/>
                <a:gd name="T1" fmla="*/ 108 h 135"/>
                <a:gd name="T2" fmla="*/ 11 w 75"/>
                <a:gd name="T3" fmla="*/ 101 h 135"/>
                <a:gd name="T4" fmla="*/ 37 w 75"/>
                <a:gd name="T5" fmla="*/ 122 h 135"/>
                <a:gd name="T6" fmla="*/ 49 w 75"/>
                <a:gd name="T7" fmla="*/ 119 h 135"/>
                <a:gd name="T8" fmla="*/ 58 w 75"/>
                <a:gd name="T9" fmla="*/ 111 h 135"/>
                <a:gd name="T10" fmla="*/ 61 w 75"/>
                <a:gd name="T11" fmla="*/ 101 h 135"/>
                <a:gd name="T12" fmla="*/ 56 w 75"/>
                <a:gd name="T13" fmla="*/ 88 h 135"/>
                <a:gd name="T14" fmla="*/ 34 w 75"/>
                <a:gd name="T15" fmla="*/ 67 h 135"/>
                <a:gd name="T16" fmla="*/ 15 w 75"/>
                <a:gd name="T17" fmla="*/ 50 h 135"/>
                <a:gd name="T18" fmla="*/ 8 w 75"/>
                <a:gd name="T19" fmla="*/ 30 h 135"/>
                <a:gd name="T20" fmla="*/ 12 w 75"/>
                <a:gd name="T21" fmla="*/ 15 h 135"/>
                <a:gd name="T22" fmla="*/ 23 w 75"/>
                <a:gd name="T23" fmla="*/ 4 h 135"/>
                <a:gd name="T24" fmla="*/ 39 w 75"/>
                <a:gd name="T25" fmla="*/ 0 h 135"/>
                <a:gd name="T26" fmla="*/ 56 w 75"/>
                <a:gd name="T27" fmla="*/ 5 h 135"/>
                <a:gd name="T28" fmla="*/ 72 w 75"/>
                <a:gd name="T29" fmla="*/ 21 h 135"/>
                <a:gd name="T30" fmla="*/ 62 w 75"/>
                <a:gd name="T31" fmla="*/ 29 h 135"/>
                <a:gd name="T32" fmla="*/ 50 w 75"/>
                <a:gd name="T33" fmla="*/ 16 h 135"/>
                <a:gd name="T34" fmla="*/ 39 w 75"/>
                <a:gd name="T35" fmla="*/ 13 h 135"/>
                <a:gd name="T36" fmla="*/ 26 w 75"/>
                <a:gd name="T37" fmla="*/ 18 h 135"/>
                <a:gd name="T38" fmla="*/ 21 w 75"/>
                <a:gd name="T39" fmla="*/ 30 h 135"/>
                <a:gd name="T40" fmla="*/ 23 w 75"/>
                <a:gd name="T41" fmla="*/ 38 h 135"/>
                <a:gd name="T42" fmla="*/ 29 w 75"/>
                <a:gd name="T43" fmla="*/ 46 h 135"/>
                <a:gd name="T44" fmla="*/ 46 w 75"/>
                <a:gd name="T45" fmla="*/ 59 h 135"/>
                <a:gd name="T46" fmla="*/ 68 w 75"/>
                <a:gd name="T47" fmla="*/ 81 h 135"/>
                <a:gd name="T48" fmla="*/ 75 w 75"/>
                <a:gd name="T49" fmla="*/ 100 h 135"/>
                <a:gd name="T50" fmla="*/ 64 w 75"/>
                <a:gd name="T51" fmla="*/ 124 h 135"/>
                <a:gd name="T52" fmla="*/ 38 w 75"/>
                <a:gd name="T53" fmla="*/ 135 h 135"/>
                <a:gd name="T54" fmla="*/ 17 w 75"/>
                <a:gd name="T55" fmla="*/ 129 h 135"/>
                <a:gd name="T56" fmla="*/ 0 w 75"/>
                <a:gd name="T57"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 h="135">
                  <a:moveTo>
                    <a:pt x="0" y="108"/>
                  </a:moveTo>
                  <a:cubicBezTo>
                    <a:pt x="11" y="101"/>
                    <a:pt x="11" y="101"/>
                    <a:pt x="11" y="101"/>
                  </a:cubicBezTo>
                  <a:cubicBezTo>
                    <a:pt x="18" y="115"/>
                    <a:pt x="27" y="122"/>
                    <a:pt x="37" y="122"/>
                  </a:cubicBezTo>
                  <a:cubicBezTo>
                    <a:pt x="41" y="122"/>
                    <a:pt x="45" y="121"/>
                    <a:pt x="49" y="119"/>
                  </a:cubicBezTo>
                  <a:cubicBezTo>
                    <a:pt x="53" y="117"/>
                    <a:pt x="56" y="115"/>
                    <a:pt x="58" y="111"/>
                  </a:cubicBezTo>
                  <a:cubicBezTo>
                    <a:pt x="60" y="108"/>
                    <a:pt x="61" y="104"/>
                    <a:pt x="61" y="101"/>
                  </a:cubicBezTo>
                  <a:cubicBezTo>
                    <a:pt x="61" y="96"/>
                    <a:pt x="59" y="92"/>
                    <a:pt x="56" y="88"/>
                  </a:cubicBezTo>
                  <a:cubicBezTo>
                    <a:pt x="52" y="82"/>
                    <a:pt x="45" y="75"/>
                    <a:pt x="34" y="67"/>
                  </a:cubicBezTo>
                  <a:cubicBezTo>
                    <a:pt x="24" y="59"/>
                    <a:pt x="17" y="53"/>
                    <a:pt x="15" y="50"/>
                  </a:cubicBezTo>
                  <a:cubicBezTo>
                    <a:pt x="10" y="44"/>
                    <a:pt x="8" y="37"/>
                    <a:pt x="8" y="30"/>
                  </a:cubicBezTo>
                  <a:cubicBezTo>
                    <a:pt x="8" y="25"/>
                    <a:pt x="9" y="20"/>
                    <a:pt x="12" y="15"/>
                  </a:cubicBezTo>
                  <a:cubicBezTo>
                    <a:pt x="14" y="10"/>
                    <a:pt x="18" y="7"/>
                    <a:pt x="23" y="4"/>
                  </a:cubicBezTo>
                  <a:cubicBezTo>
                    <a:pt x="28" y="2"/>
                    <a:pt x="33" y="0"/>
                    <a:pt x="39" y="0"/>
                  </a:cubicBezTo>
                  <a:cubicBezTo>
                    <a:pt x="45" y="0"/>
                    <a:pt x="51" y="2"/>
                    <a:pt x="56" y="5"/>
                  </a:cubicBezTo>
                  <a:cubicBezTo>
                    <a:pt x="61" y="8"/>
                    <a:pt x="67" y="13"/>
                    <a:pt x="72" y="21"/>
                  </a:cubicBezTo>
                  <a:cubicBezTo>
                    <a:pt x="62" y="29"/>
                    <a:pt x="62" y="29"/>
                    <a:pt x="62" y="29"/>
                  </a:cubicBezTo>
                  <a:cubicBezTo>
                    <a:pt x="57" y="23"/>
                    <a:pt x="53" y="19"/>
                    <a:pt x="50" y="16"/>
                  </a:cubicBezTo>
                  <a:cubicBezTo>
                    <a:pt x="46" y="14"/>
                    <a:pt x="43" y="13"/>
                    <a:pt x="39" y="13"/>
                  </a:cubicBezTo>
                  <a:cubicBezTo>
                    <a:pt x="33" y="13"/>
                    <a:pt x="29" y="15"/>
                    <a:pt x="26" y="18"/>
                  </a:cubicBezTo>
                  <a:cubicBezTo>
                    <a:pt x="23" y="21"/>
                    <a:pt x="21" y="25"/>
                    <a:pt x="21" y="30"/>
                  </a:cubicBezTo>
                  <a:cubicBezTo>
                    <a:pt x="21" y="33"/>
                    <a:pt x="22" y="35"/>
                    <a:pt x="23" y="38"/>
                  </a:cubicBezTo>
                  <a:cubicBezTo>
                    <a:pt x="24" y="40"/>
                    <a:pt x="26" y="43"/>
                    <a:pt x="29" y="46"/>
                  </a:cubicBezTo>
                  <a:cubicBezTo>
                    <a:pt x="31" y="48"/>
                    <a:pt x="36" y="52"/>
                    <a:pt x="46" y="59"/>
                  </a:cubicBezTo>
                  <a:cubicBezTo>
                    <a:pt x="57" y="67"/>
                    <a:pt x="64" y="75"/>
                    <a:pt x="68" y="81"/>
                  </a:cubicBezTo>
                  <a:cubicBezTo>
                    <a:pt x="73" y="87"/>
                    <a:pt x="75" y="94"/>
                    <a:pt x="75" y="100"/>
                  </a:cubicBezTo>
                  <a:cubicBezTo>
                    <a:pt x="75" y="110"/>
                    <a:pt x="71" y="118"/>
                    <a:pt x="64" y="124"/>
                  </a:cubicBezTo>
                  <a:cubicBezTo>
                    <a:pt x="57" y="131"/>
                    <a:pt x="48" y="135"/>
                    <a:pt x="38" y="135"/>
                  </a:cubicBezTo>
                  <a:cubicBezTo>
                    <a:pt x="31" y="135"/>
                    <a:pt x="23" y="133"/>
                    <a:pt x="17" y="129"/>
                  </a:cubicBezTo>
                  <a:cubicBezTo>
                    <a:pt x="11" y="124"/>
                    <a:pt x="5" y="117"/>
                    <a:pt x="0"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sp>
        <p:nvSpPr>
          <p:cNvPr id="74" name="Rectangle 73"/>
          <p:cNvSpPr/>
          <p:nvPr userDrawn="1"/>
        </p:nvSpPr>
        <p:spPr>
          <a:xfrm>
            <a:off x="0" y="3933057"/>
            <a:ext cx="7691254" cy="2924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75" name="Rectangle 74"/>
          <p:cNvSpPr/>
          <p:nvPr userDrawn="1"/>
        </p:nvSpPr>
        <p:spPr>
          <a:xfrm>
            <a:off x="7868505" y="3933057"/>
            <a:ext cx="4323495" cy="2924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76" name="Rectangle 75"/>
          <p:cNvSpPr/>
          <p:nvPr userDrawn="1"/>
        </p:nvSpPr>
        <p:spPr>
          <a:xfrm>
            <a:off x="7691254" y="3933057"/>
            <a:ext cx="177250" cy="2924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Tree>
    <p:extLst>
      <p:ext uri="{BB962C8B-B14F-4D97-AF65-F5344CB8AC3E}">
        <p14:creationId xmlns:p14="http://schemas.microsoft.com/office/powerpoint/2010/main" val="346401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392722"/>
            <a:ext cx="10438636" cy="465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2" name="Title Placeholder 1"/>
          <p:cNvSpPr>
            <a:spLocks noGrp="1"/>
          </p:cNvSpPr>
          <p:nvPr>
            <p:ph type="title"/>
          </p:nvPr>
        </p:nvSpPr>
        <p:spPr>
          <a:xfrm>
            <a:off x="666262" y="253999"/>
            <a:ext cx="10862599" cy="942753"/>
          </a:xfrm>
          <a:prstGeom prst="rect">
            <a:avLst/>
          </a:prstGeom>
        </p:spPr>
        <p:txBody>
          <a:bodyPr vert="horz" lIns="0" tIns="45720" rIns="0" bIns="45720" rtlCol="0" anchor="t" anchorCtr="0">
            <a:noAutofit/>
          </a:bodyPr>
          <a:lstStyle/>
          <a:p>
            <a:r>
              <a:rPr lang="en-US"/>
              <a:t>Slide title</a:t>
            </a:r>
            <a:endParaRPr lang="en-AU"/>
          </a:p>
        </p:txBody>
      </p:sp>
      <p:sp>
        <p:nvSpPr>
          <p:cNvPr id="3" name="Text Placeholder 2"/>
          <p:cNvSpPr>
            <a:spLocks noGrp="1"/>
          </p:cNvSpPr>
          <p:nvPr>
            <p:ph type="body" idx="1"/>
          </p:nvPr>
        </p:nvSpPr>
        <p:spPr>
          <a:xfrm>
            <a:off x="664616" y="1268760"/>
            <a:ext cx="10859815" cy="4320480"/>
          </a:xfrm>
          <a:prstGeom prst="rect">
            <a:avLst/>
          </a:prstGeom>
        </p:spPr>
        <p:txBody>
          <a:bodyPr vert="horz" lIns="0" tIns="45720" rIns="0" bIns="45720" rtlCol="0">
            <a:noAutofit/>
          </a:bodyPr>
          <a:lstStyle/>
          <a:p>
            <a:pPr lvl="0"/>
            <a:r>
              <a:rPr lang="en-US"/>
              <a:t>Body</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p:txBody>
      </p:sp>
      <p:grpSp>
        <p:nvGrpSpPr>
          <p:cNvPr id="19" name="Group 18"/>
          <p:cNvGrpSpPr/>
          <p:nvPr/>
        </p:nvGrpSpPr>
        <p:grpSpPr>
          <a:xfrm>
            <a:off x="246736" y="6468071"/>
            <a:ext cx="709538" cy="320987"/>
            <a:chOff x="3597472" y="669331"/>
            <a:chExt cx="2591315" cy="1442805"/>
          </a:xfrm>
          <a:solidFill>
            <a:schemeClr val="bg1"/>
          </a:solidFill>
        </p:grpSpPr>
        <p:grpSp>
          <p:nvGrpSpPr>
            <p:cNvPr id="20" name="Group 19"/>
            <p:cNvGrpSpPr/>
            <p:nvPr userDrawn="1"/>
          </p:nvGrpSpPr>
          <p:grpSpPr>
            <a:xfrm>
              <a:off x="3597472" y="669331"/>
              <a:ext cx="1160315" cy="1442805"/>
              <a:chOff x="-6734175" y="-8666163"/>
              <a:chExt cx="4368800" cy="5432425"/>
            </a:xfrm>
            <a:grpFill/>
          </p:grpSpPr>
          <p:sp>
            <p:nvSpPr>
              <p:cNvPr id="31" name="Oval 66"/>
              <p:cNvSpPr>
                <a:spLocks noChangeArrowheads="1"/>
              </p:cNvSpPr>
              <p:nvPr userDrawn="1"/>
            </p:nvSpPr>
            <p:spPr bwMode="auto">
              <a:xfrm>
                <a:off x="-5503863" y="-8666163"/>
                <a:ext cx="1574800" cy="1574800"/>
              </a:xfrm>
              <a:prstGeom prst="ellipse">
                <a:avLst/>
              </a:pr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2" name="Freeform 69"/>
              <p:cNvSpPr>
                <a:spLocks/>
              </p:cNvSpPr>
              <p:nvPr userDrawn="1"/>
            </p:nvSpPr>
            <p:spPr bwMode="auto">
              <a:xfrm>
                <a:off x="-3914775" y="-3956051"/>
                <a:ext cx="712788" cy="722313"/>
              </a:xfrm>
              <a:custGeom>
                <a:avLst/>
                <a:gdLst>
                  <a:gd name="T0" fmla="*/ 78 w 190"/>
                  <a:gd name="T1" fmla="*/ 0 h 193"/>
                  <a:gd name="T2" fmla="*/ 0 w 190"/>
                  <a:gd name="T3" fmla="*/ 60 h 193"/>
                  <a:gd name="T4" fmla="*/ 64 w 190"/>
                  <a:gd name="T5" fmla="*/ 193 h 193"/>
                  <a:gd name="T6" fmla="*/ 190 w 190"/>
                  <a:gd name="T7" fmla="*/ 117 h 193"/>
                  <a:gd name="T8" fmla="*/ 78 w 190"/>
                  <a:gd name="T9" fmla="*/ 0 h 193"/>
                </a:gdLst>
                <a:ahLst/>
                <a:cxnLst>
                  <a:cxn ang="0">
                    <a:pos x="T0" y="T1"/>
                  </a:cxn>
                  <a:cxn ang="0">
                    <a:pos x="T2" y="T3"/>
                  </a:cxn>
                  <a:cxn ang="0">
                    <a:pos x="T4" y="T5"/>
                  </a:cxn>
                  <a:cxn ang="0">
                    <a:pos x="T6" y="T7"/>
                  </a:cxn>
                  <a:cxn ang="0">
                    <a:pos x="T8" y="T9"/>
                  </a:cxn>
                </a:cxnLst>
                <a:rect l="0" t="0" r="r" b="b"/>
                <a:pathLst>
                  <a:path w="190" h="193">
                    <a:moveTo>
                      <a:pt x="78" y="0"/>
                    </a:moveTo>
                    <a:cubicBezTo>
                      <a:pt x="54" y="23"/>
                      <a:pt x="28" y="43"/>
                      <a:pt x="0" y="60"/>
                    </a:cubicBezTo>
                    <a:cubicBezTo>
                      <a:pt x="64" y="193"/>
                      <a:pt x="64" y="193"/>
                      <a:pt x="64" y="193"/>
                    </a:cubicBezTo>
                    <a:cubicBezTo>
                      <a:pt x="110" y="173"/>
                      <a:pt x="152" y="147"/>
                      <a:pt x="190" y="117"/>
                    </a:cubicBezTo>
                    <a:cubicBezTo>
                      <a:pt x="147" y="83"/>
                      <a:pt x="110" y="44"/>
                      <a:pt x="78" y="0"/>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3" name="Freeform 72"/>
              <p:cNvSpPr>
                <a:spLocks/>
              </p:cNvSpPr>
              <p:nvPr userDrawn="1"/>
            </p:nvSpPr>
            <p:spPr bwMode="auto">
              <a:xfrm>
                <a:off x="-6734175" y="-7335838"/>
                <a:ext cx="4368800" cy="3979863"/>
              </a:xfrm>
              <a:custGeom>
                <a:avLst/>
                <a:gdLst>
                  <a:gd name="T0" fmla="*/ 1065 w 1165"/>
                  <a:gd name="T1" fmla="*/ 236 h 1061"/>
                  <a:gd name="T2" fmla="*/ 942 w 1165"/>
                  <a:gd name="T3" fmla="*/ 103 h 1061"/>
                  <a:gd name="T4" fmla="*/ 740 w 1165"/>
                  <a:gd name="T5" fmla="*/ 0 h 1061"/>
                  <a:gd name="T6" fmla="*/ 538 w 1165"/>
                  <a:gd name="T7" fmla="*/ 104 h 1061"/>
                  <a:gd name="T8" fmla="*/ 355 w 1165"/>
                  <a:gd name="T9" fmla="*/ 24 h 1061"/>
                  <a:gd name="T10" fmla="*/ 0 w 1165"/>
                  <a:gd name="T11" fmla="*/ 561 h 1061"/>
                  <a:gd name="T12" fmla="*/ 285 w 1165"/>
                  <a:gd name="T13" fmla="*/ 1061 h 1061"/>
                  <a:gd name="T14" fmla="*/ 331 w 1165"/>
                  <a:gd name="T15" fmla="*/ 966 h 1061"/>
                  <a:gd name="T16" fmla="*/ 122 w 1165"/>
                  <a:gd name="T17" fmla="*/ 605 h 1061"/>
                  <a:gd name="T18" fmla="*/ 538 w 1165"/>
                  <a:gd name="T19" fmla="*/ 189 h 1061"/>
                  <a:gd name="T20" fmla="*/ 793 w 1165"/>
                  <a:gd name="T21" fmla="*/ 277 h 1061"/>
                  <a:gd name="T22" fmla="*/ 898 w 1165"/>
                  <a:gd name="T23" fmla="*/ 396 h 1061"/>
                  <a:gd name="T24" fmla="*/ 954 w 1165"/>
                  <a:gd name="T25" fmla="*/ 605 h 1061"/>
                  <a:gd name="T26" fmla="*/ 898 w 1165"/>
                  <a:gd name="T27" fmla="*/ 814 h 1061"/>
                  <a:gd name="T28" fmla="*/ 1019 w 1165"/>
                  <a:gd name="T29" fmla="*/ 945 h 1061"/>
                  <a:gd name="T30" fmla="*/ 1165 w 1165"/>
                  <a:gd name="T31" fmla="*/ 561 h 1061"/>
                  <a:gd name="T32" fmla="*/ 1065 w 1165"/>
                  <a:gd name="T33" fmla="*/ 236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5" h="1061">
                    <a:moveTo>
                      <a:pt x="1065" y="236"/>
                    </a:moveTo>
                    <a:cubicBezTo>
                      <a:pt x="1031" y="185"/>
                      <a:pt x="990" y="141"/>
                      <a:pt x="942" y="103"/>
                    </a:cubicBezTo>
                    <a:cubicBezTo>
                      <a:pt x="883" y="57"/>
                      <a:pt x="815" y="21"/>
                      <a:pt x="740" y="0"/>
                    </a:cubicBezTo>
                    <a:cubicBezTo>
                      <a:pt x="695" y="63"/>
                      <a:pt x="621" y="104"/>
                      <a:pt x="538" y="104"/>
                    </a:cubicBezTo>
                    <a:cubicBezTo>
                      <a:pt x="466" y="104"/>
                      <a:pt x="401" y="73"/>
                      <a:pt x="355" y="24"/>
                    </a:cubicBezTo>
                    <a:cubicBezTo>
                      <a:pt x="146" y="113"/>
                      <a:pt x="0" y="319"/>
                      <a:pt x="0" y="561"/>
                    </a:cubicBezTo>
                    <a:cubicBezTo>
                      <a:pt x="0" y="774"/>
                      <a:pt x="115" y="959"/>
                      <a:pt x="285" y="1061"/>
                    </a:cubicBezTo>
                    <a:cubicBezTo>
                      <a:pt x="331" y="966"/>
                      <a:pt x="331" y="966"/>
                      <a:pt x="331" y="966"/>
                    </a:cubicBezTo>
                    <a:cubicBezTo>
                      <a:pt x="206" y="894"/>
                      <a:pt x="122" y="759"/>
                      <a:pt x="122" y="605"/>
                    </a:cubicBezTo>
                    <a:cubicBezTo>
                      <a:pt x="122" y="375"/>
                      <a:pt x="308" y="189"/>
                      <a:pt x="538" y="189"/>
                    </a:cubicBezTo>
                    <a:cubicBezTo>
                      <a:pt x="634" y="189"/>
                      <a:pt x="723" y="222"/>
                      <a:pt x="793" y="277"/>
                    </a:cubicBezTo>
                    <a:cubicBezTo>
                      <a:pt x="835" y="310"/>
                      <a:pt x="871" y="350"/>
                      <a:pt x="898" y="396"/>
                    </a:cubicBezTo>
                    <a:cubicBezTo>
                      <a:pt x="933" y="458"/>
                      <a:pt x="954" y="529"/>
                      <a:pt x="954" y="605"/>
                    </a:cubicBezTo>
                    <a:cubicBezTo>
                      <a:pt x="954" y="681"/>
                      <a:pt x="933" y="752"/>
                      <a:pt x="898" y="814"/>
                    </a:cubicBezTo>
                    <a:cubicBezTo>
                      <a:pt x="928" y="866"/>
                      <a:pt x="970" y="911"/>
                      <a:pt x="1019" y="945"/>
                    </a:cubicBezTo>
                    <a:cubicBezTo>
                      <a:pt x="1110" y="843"/>
                      <a:pt x="1165" y="708"/>
                      <a:pt x="1165" y="561"/>
                    </a:cubicBezTo>
                    <a:cubicBezTo>
                      <a:pt x="1165" y="440"/>
                      <a:pt x="1128" y="329"/>
                      <a:pt x="1065" y="236"/>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22" name="Group 21"/>
            <p:cNvGrpSpPr/>
            <p:nvPr userDrawn="1"/>
          </p:nvGrpSpPr>
          <p:grpSpPr>
            <a:xfrm>
              <a:off x="5028472" y="669331"/>
              <a:ext cx="1160315" cy="1442805"/>
              <a:chOff x="-1346200" y="-8666163"/>
              <a:chExt cx="4368800" cy="5432425"/>
            </a:xfrm>
            <a:grpFill/>
          </p:grpSpPr>
          <p:sp>
            <p:nvSpPr>
              <p:cNvPr id="28" name="Oval 68"/>
              <p:cNvSpPr>
                <a:spLocks noChangeArrowheads="1"/>
              </p:cNvSpPr>
              <p:nvPr userDrawn="1"/>
            </p:nvSpPr>
            <p:spPr bwMode="auto">
              <a:xfrm>
                <a:off x="-115888" y="-8666163"/>
                <a:ext cx="1574800" cy="1574800"/>
              </a:xfrm>
              <a:prstGeom prst="ellipse">
                <a:avLst/>
              </a:pr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9" name="Freeform 73"/>
              <p:cNvSpPr>
                <a:spLocks/>
              </p:cNvSpPr>
              <p:nvPr userDrawn="1"/>
            </p:nvSpPr>
            <p:spPr bwMode="auto">
              <a:xfrm>
                <a:off x="-509588" y="-7335838"/>
                <a:ext cx="3532188" cy="4102100"/>
              </a:xfrm>
              <a:custGeom>
                <a:avLst/>
                <a:gdLst>
                  <a:gd name="T0" fmla="*/ 517 w 942"/>
                  <a:gd name="T1" fmla="*/ 0 h 1094"/>
                  <a:gd name="T2" fmla="*/ 315 w 942"/>
                  <a:gd name="T3" fmla="*/ 104 h 1094"/>
                  <a:gd name="T4" fmla="*/ 132 w 942"/>
                  <a:gd name="T5" fmla="*/ 24 h 1094"/>
                  <a:gd name="T6" fmla="*/ 0 w 942"/>
                  <a:gd name="T7" fmla="*/ 102 h 1094"/>
                  <a:gd name="T8" fmla="*/ 124 w 942"/>
                  <a:gd name="T9" fmla="*/ 235 h 1094"/>
                  <a:gd name="T10" fmla="*/ 315 w 942"/>
                  <a:gd name="T11" fmla="*/ 189 h 1094"/>
                  <a:gd name="T12" fmla="*/ 731 w 942"/>
                  <a:gd name="T13" fmla="*/ 605 h 1094"/>
                  <a:gd name="T14" fmla="*/ 529 w 942"/>
                  <a:gd name="T15" fmla="*/ 961 h 1094"/>
                  <a:gd name="T16" fmla="*/ 593 w 942"/>
                  <a:gd name="T17" fmla="*/ 1094 h 1094"/>
                  <a:gd name="T18" fmla="*/ 942 w 942"/>
                  <a:gd name="T19" fmla="*/ 561 h 1094"/>
                  <a:gd name="T20" fmla="*/ 517 w 942"/>
                  <a:gd name="T21"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1094">
                    <a:moveTo>
                      <a:pt x="517" y="0"/>
                    </a:moveTo>
                    <a:cubicBezTo>
                      <a:pt x="472" y="63"/>
                      <a:pt x="398" y="104"/>
                      <a:pt x="315" y="104"/>
                    </a:cubicBezTo>
                    <a:cubicBezTo>
                      <a:pt x="242" y="104"/>
                      <a:pt x="177" y="73"/>
                      <a:pt x="132" y="24"/>
                    </a:cubicBezTo>
                    <a:cubicBezTo>
                      <a:pt x="84" y="44"/>
                      <a:pt x="40" y="71"/>
                      <a:pt x="0" y="102"/>
                    </a:cubicBezTo>
                    <a:cubicBezTo>
                      <a:pt x="48" y="140"/>
                      <a:pt x="90" y="185"/>
                      <a:pt x="124" y="235"/>
                    </a:cubicBezTo>
                    <a:cubicBezTo>
                      <a:pt x="181" y="206"/>
                      <a:pt x="246" y="189"/>
                      <a:pt x="315" y="189"/>
                    </a:cubicBezTo>
                    <a:cubicBezTo>
                      <a:pt x="545" y="189"/>
                      <a:pt x="731" y="375"/>
                      <a:pt x="731" y="605"/>
                    </a:cubicBezTo>
                    <a:cubicBezTo>
                      <a:pt x="731" y="756"/>
                      <a:pt x="650" y="889"/>
                      <a:pt x="529" y="961"/>
                    </a:cubicBezTo>
                    <a:cubicBezTo>
                      <a:pt x="593" y="1094"/>
                      <a:pt x="593" y="1094"/>
                      <a:pt x="593" y="1094"/>
                    </a:cubicBezTo>
                    <a:cubicBezTo>
                      <a:pt x="798" y="1004"/>
                      <a:pt x="942" y="799"/>
                      <a:pt x="942" y="561"/>
                    </a:cubicBezTo>
                    <a:cubicBezTo>
                      <a:pt x="942" y="294"/>
                      <a:pt x="762" y="69"/>
                      <a:pt x="517" y="0"/>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30" name="Freeform 74"/>
              <p:cNvSpPr>
                <a:spLocks/>
              </p:cNvSpPr>
              <p:nvPr userDrawn="1"/>
            </p:nvSpPr>
            <p:spPr bwMode="auto">
              <a:xfrm>
                <a:off x="-1346200" y="-6300788"/>
                <a:ext cx="1241425" cy="2944813"/>
              </a:xfrm>
              <a:custGeom>
                <a:avLst/>
                <a:gdLst>
                  <a:gd name="T0" fmla="*/ 301 w 331"/>
                  <a:gd name="T1" fmla="*/ 670 h 785"/>
                  <a:gd name="T2" fmla="*/ 179 w 331"/>
                  <a:gd name="T3" fmla="*/ 539 h 785"/>
                  <a:gd name="T4" fmla="*/ 122 w 331"/>
                  <a:gd name="T5" fmla="*/ 329 h 785"/>
                  <a:gd name="T6" fmla="*/ 179 w 331"/>
                  <a:gd name="T7" fmla="*/ 119 h 785"/>
                  <a:gd name="T8" fmla="*/ 74 w 331"/>
                  <a:gd name="T9" fmla="*/ 0 h 785"/>
                  <a:gd name="T10" fmla="*/ 0 w 331"/>
                  <a:gd name="T11" fmla="*/ 285 h 785"/>
                  <a:gd name="T12" fmla="*/ 111 w 331"/>
                  <a:gd name="T13" fmla="*/ 626 h 785"/>
                  <a:gd name="T14" fmla="*/ 223 w 331"/>
                  <a:gd name="T15" fmla="*/ 743 h 785"/>
                  <a:gd name="T16" fmla="*/ 285 w 331"/>
                  <a:gd name="T17" fmla="*/ 785 h 785"/>
                  <a:gd name="T18" fmla="*/ 331 w 331"/>
                  <a:gd name="T19" fmla="*/ 690 h 785"/>
                  <a:gd name="T20" fmla="*/ 301 w 331"/>
                  <a:gd name="T21" fmla="*/ 67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785">
                    <a:moveTo>
                      <a:pt x="301" y="670"/>
                    </a:moveTo>
                    <a:cubicBezTo>
                      <a:pt x="251" y="636"/>
                      <a:pt x="210" y="591"/>
                      <a:pt x="179" y="539"/>
                    </a:cubicBezTo>
                    <a:cubicBezTo>
                      <a:pt x="143" y="478"/>
                      <a:pt x="122" y="406"/>
                      <a:pt x="122" y="329"/>
                    </a:cubicBezTo>
                    <a:cubicBezTo>
                      <a:pt x="122" y="252"/>
                      <a:pt x="143" y="180"/>
                      <a:pt x="179" y="119"/>
                    </a:cubicBezTo>
                    <a:cubicBezTo>
                      <a:pt x="152" y="73"/>
                      <a:pt x="116" y="32"/>
                      <a:pt x="74" y="0"/>
                    </a:cubicBezTo>
                    <a:cubicBezTo>
                      <a:pt x="27" y="84"/>
                      <a:pt x="0" y="181"/>
                      <a:pt x="0" y="285"/>
                    </a:cubicBezTo>
                    <a:cubicBezTo>
                      <a:pt x="0" y="412"/>
                      <a:pt x="41" y="530"/>
                      <a:pt x="111" y="626"/>
                    </a:cubicBezTo>
                    <a:cubicBezTo>
                      <a:pt x="143" y="670"/>
                      <a:pt x="181" y="709"/>
                      <a:pt x="223" y="743"/>
                    </a:cubicBezTo>
                    <a:cubicBezTo>
                      <a:pt x="243" y="758"/>
                      <a:pt x="264" y="772"/>
                      <a:pt x="285" y="785"/>
                    </a:cubicBezTo>
                    <a:cubicBezTo>
                      <a:pt x="331" y="690"/>
                      <a:pt x="331" y="690"/>
                      <a:pt x="331" y="690"/>
                    </a:cubicBezTo>
                    <a:cubicBezTo>
                      <a:pt x="321" y="684"/>
                      <a:pt x="311" y="677"/>
                      <a:pt x="301" y="670"/>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nvGrpSpPr>
            <p:cNvPr id="23" name="Group 22"/>
            <p:cNvGrpSpPr/>
            <p:nvPr userDrawn="1"/>
          </p:nvGrpSpPr>
          <p:grpSpPr>
            <a:xfrm>
              <a:off x="4313393" y="669331"/>
              <a:ext cx="1160315" cy="1442805"/>
              <a:chOff x="-4038600" y="-8666163"/>
              <a:chExt cx="4368800" cy="5432425"/>
            </a:xfrm>
            <a:grpFill/>
          </p:grpSpPr>
          <p:sp>
            <p:nvSpPr>
              <p:cNvPr id="24" name="Oval 67"/>
              <p:cNvSpPr>
                <a:spLocks noChangeArrowheads="1"/>
              </p:cNvSpPr>
              <p:nvPr userDrawn="1"/>
            </p:nvSpPr>
            <p:spPr bwMode="auto">
              <a:xfrm>
                <a:off x="-2805113" y="-8666163"/>
                <a:ext cx="1571625" cy="1574800"/>
              </a:xfrm>
              <a:prstGeom prst="ellipse">
                <a:avLst/>
              </a:pr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5" name="Freeform 70"/>
              <p:cNvSpPr>
                <a:spLocks/>
              </p:cNvSpPr>
              <p:nvPr userDrawn="1"/>
            </p:nvSpPr>
            <p:spPr bwMode="auto">
              <a:xfrm>
                <a:off x="-1219200" y="-3952876"/>
                <a:ext cx="709613" cy="719138"/>
              </a:xfrm>
              <a:custGeom>
                <a:avLst/>
                <a:gdLst>
                  <a:gd name="T0" fmla="*/ 77 w 189"/>
                  <a:gd name="T1" fmla="*/ 0 h 192"/>
                  <a:gd name="T2" fmla="*/ 0 w 189"/>
                  <a:gd name="T3" fmla="*/ 59 h 192"/>
                  <a:gd name="T4" fmla="*/ 65 w 189"/>
                  <a:gd name="T5" fmla="*/ 192 h 192"/>
                  <a:gd name="T6" fmla="*/ 189 w 189"/>
                  <a:gd name="T7" fmla="*/ 117 h 192"/>
                  <a:gd name="T8" fmla="*/ 77 w 189"/>
                  <a:gd name="T9" fmla="*/ 0 h 192"/>
                </a:gdLst>
                <a:ahLst/>
                <a:cxnLst>
                  <a:cxn ang="0">
                    <a:pos x="T0" y="T1"/>
                  </a:cxn>
                  <a:cxn ang="0">
                    <a:pos x="T2" y="T3"/>
                  </a:cxn>
                  <a:cxn ang="0">
                    <a:pos x="T4" y="T5"/>
                  </a:cxn>
                  <a:cxn ang="0">
                    <a:pos x="T6" y="T7"/>
                  </a:cxn>
                  <a:cxn ang="0">
                    <a:pos x="T8" y="T9"/>
                  </a:cxn>
                </a:cxnLst>
                <a:rect l="0" t="0" r="r" b="b"/>
                <a:pathLst>
                  <a:path w="189" h="192">
                    <a:moveTo>
                      <a:pt x="77" y="0"/>
                    </a:moveTo>
                    <a:cubicBezTo>
                      <a:pt x="54" y="22"/>
                      <a:pt x="28" y="43"/>
                      <a:pt x="0" y="59"/>
                    </a:cubicBezTo>
                    <a:cubicBezTo>
                      <a:pt x="65" y="192"/>
                      <a:pt x="65" y="192"/>
                      <a:pt x="65" y="192"/>
                    </a:cubicBezTo>
                    <a:cubicBezTo>
                      <a:pt x="110" y="172"/>
                      <a:pt x="151" y="146"/>
                      <a:pt x="189" y="117"/>
                    </a:cubicBezTo>
                    <a:cubicBezTo>
                      <a:pt x="147" y="83"/>
                      <a:pt x="109" y="44"/>
                      <a:pt x="77" y="0"/>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6" name="Freeform 71"/>
              <p:cNvSpPr>
                <a:spLocks/>
              </p:cNvSpPr>
              <p:nvPr userDrawn="1"/>
            </p:nvSpPr>
            <p:spPr bwMode="auto">
              <a:xfrm>
                <a:off x="-4038600" y="-6296026"/>
                <a:ext cx="1244600" cy="2940050"/>
              </a:xfrm>
              <a:custGeom>
                <a:avLst/>
                <a:gdLst>
                  <a:gd name="T0" fmla="*/ 300 w 332"/>
                  <a:gd name="T1" fmla="*/ 668 h 784"/>
                  <a:gd name="T2" fmla="*/ 179 w 332"/>
                  <a:gd name="T3" fmla="*/ 537 h 784"/>
                  <a:gd name="T4" fmla="*/ 122 w 332"/>
                  <a:gd name="T5" fmla="*/ 328 h 784"/>
                  <a:gd name="T6" fmla="*/ 179 w 332"/>
                  <a:gd name="T7" fmla="*/ 119 h 784"/>
                  <a:gd name="T8" fmla="*/ 74 w 332"/>
                  <a:gd name="T9" fmla="*/ 0 h 784"/>
                  <a:gd name="T10" fmla="*/ 0 w 332"/>
                  <a:gd name="T11" fmla="*/ 284 h 784"/>
                  <a:gd name="T12" fmla="*/ 111 w 332"/>
                  <a:gd name="T13" fmla="*/ 624 h 784"/>
                  <a:gd name="T14" fmla="*/ 223 w 332"/>
                  <a:gd name="T15" fmla="*/ 741 h 784"/>
                  <a:gd name="T16" fmla="*/ 286 w 332"/>
                  <a:gd name="T17" fmla="*/ 784 h 784"/>
                  <a:gd name="T18" fmla="*/ 332 w 332"/>
                  <a:gd name="T19" fmla="*/ 689 h 784"/>
                  <a:gd name="T20" fmla="*/ 300 w 332"/>
                  <a:gd name="T21" fmla="*/ 6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784">
                    <a:moveTo>
                      <a:pt x="300" y="668"/>
                    </a:moveTo>
                    <a:cubicBezTo>
                      <a:pt x="251" y="634"/>
                      <a:pt x="209" y="589"/>
                      <a:pt x="179" y="537"/>
                    </a:cubicBezTo>
                    <a:cubicBezTo>
                      <a:pt x="143" y="475"/>
                      <a:pt x="122" y="404"/>
                      <a:pt x="122" y="328"/>
                    </a:cubicBezTo>
                    <a:cubicBezTo>
                      <a:pt x="122" y="252"/>
                      <a:pt x="143" y="181"/>
                      <a:pt x="179" y="119"/>
                    </a:cubicBezTo>
                    <a:cubicBezTo>
                      <a:pt x="152" y="73"/>
                      <a:pt x="116" y="33"/>
                      <a:pt x="74" y="0"/>
                    </a:cubicBezTo>
                    <a:cubicBezTo>
                      <a:pt x="27" y="84"/>
                      <a:pt x="0" y="180"/>
                      <a:pt x="0" y="284"/>
                    </a:cubicBezTo>
                    <a:cubicBezTo>
                      <a:pt x="0" y="411"/>
                      <a:pt x="41" y="528"/>
                      <a:pt x="111" y="624"/>
                    </a:cubicBezTo>
                    <a:cubicBezTo>
                      <a:pt x="143" y="668"/>
                      <a:pt x="180" y="707"/>
                      <a:pt x="223" y="741"/>
                    </a:cubicBezTo>
                    <a:cubicBezTo>
                      <a:pt x="243" y="756"/>
                      <a:pt x="264" y="771"/>
                      <a:pt x="286" y="784"/>
                    </a:cubicBezTo>
                    <a:cubicBezTo>
                      <a:pt x="332" y="689"/>
                      <a:pt x="332" y="689"/>
                      <a:pt x="332" y="689"/>
                    </a:cubicBezTo>
                    <a:cubicBezTo>
                      <a:pt x="321" y="682"/>
                      <a:pt x="310" y="676"/>
                      <a:pt x="300" y="668"/>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sp>
            <p:nvSpPr>
              <p:cNvPr id="27" name="Freeform 75"/>
              <p:cNvSpPr>
                <a:spLocks/>
              </p:cNvSpPr>
              <p:nvPr userDrawn="1"/>
            </p:nvSpPr>
            <p:spPr bwMode="auto">
              <a:xfrm>
                <a:off x="-3201988" y="-7335838"/>
                <a:ext cx="3532188" cy="3548063"/>
              </a:xfrm>
              <a:custGeom>
                <a:avLst/>
                <a:gdLst>
                  <a:gd name="T0" fmla="*/ 842 w 942"/>
                  <a:gd name="T1" fmla="*/ 235 h 946"/>
                  <a:gd name="T2" fmla="*/ 718 w 942"/>
                  <a:gd name="T3" fmla="*/ 102 h 946"/>
                  <a:gd name="T4" fmla="*/ 518 w 942"/>
                  <a:gd name="T5" fmla="*/ 0 h 946"/>
                  <a:gd name="T6" fmla="*/ 315 w 942"/>
                  <a:gd name="T7" fmla="*/ 104 h 946"/>
                  <a:gd name="T8" fmla="*/ 132 w 942"/>
                  <a:gd name="T9" fmla="*/ 24 h 946"/>
                  <a:gd name="T10" fmla="*/ 0 w 942"/>
                  <a:gd name="T11" fmla="*/ 103 h 946"/>
                  <a:gd name="T12" fmla="*/ 123 w 942"/>
                  <a:gd name="T13" fmla="*/ 236 h 946"/>
                  <a:gd name="T14" fmla="*/ 315 w 942"/>
                  <a:gd name="T15" fmla="*/ 189 h 946"/>
                  <a:gd name="T16" fmla="*/ 569 w 942"/>
                  <a:gd name="T17" fmla="*/ 276 h 946"/>
                  <a:gd name="T18" fmla="*/ 674 w 942"/>
                  <a:gd name="T19" fmla="*/ 395 h 946"/>
                  <a:gd name="T20" fmla="*/ 731 w 942"/>
                  <a:gd name="T21" fmla="*/ 605 h 946"/>
                  <a:gd name="T22" fmla="*/ 674 w 942"/>
                  <a:gd name="T23" fmla="*/ 815 h 946"/>
                  <a:gd name="T24" fmla="*/ 796 w 942"/>
                  <a:gd name="T25" fmla="*/ 946 h 946"/>
                  <a:gd name="T26" fmla="*/ 942 w 942"/>
                  <a:gd name="T27" fmla="*/ 561 h 946"/>
                  <a:gd name="T28" fmla="*/ 842 w 942"/>
                  <a:gd name="T29" fmla="*/ 235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2" h="946">
                    <a:moveTo>
                      <a:pt x="842" y="235"/>
                    </a:moveTo>
                    <a:cubicBezTo>
                      <a:pt x="808" y="185"/>
                      <a:pt x="766" y="140"/>
                      <a:pt x="718" y="102"/>
                    </a:cubicBezTo>
                    <a:cubicBezTo>
                      <a:pt x="659" y="56"/>
                      <a:pt x="592" y="21"/>
                      <a:pt x="518" y="0"/>
                    </a:cubicBezTo>
                    <a:cubicBezTo>
                      <a:pt x="473" y="63"/>
                      <a:pt x="399" y="104"/>
                      <a:pt x="315" y="104"/>
                    </a:cubicBezTo>
                    <a:cubicBezTo>
                      <a:pt x="243" y="104"/>
                      <a:pt x="178" y="73"/>
                      <a:pt x="132" y="24"/>
                    </a:cubicBezTo>
                    <a:cubicBezTo>
                      <a:pt x="85" y="44"/>
                      <a:pt x="40" y="71"/>
                      <a:pt x="0" y="103"/>
                    </a:cubicBezTo>
                    <a:cubicBezTo>
                      <a:pt x="48" y="141"/>
                      <a:pt x="89" y="185"/>
                      <a:pt x="123" y="236"/>
                    </a:cubicBezTo>
                    <a:cubicBezTo>
                      <a:pt x="181" y="206"/>
                      <a:pt x="246" y="189"/>
                      <a:pt x="315" y="189"/>
                    </a:cubicBezTo>
                    <a:cubicBezTo>
                      <a:pt x="411" y="189"/>
                      <a:pt x="499" y="221"/>
                      <a:pt x="569" y="276"/>
                    </a:cubicBezTo>
                    <a:cubicBezTo>
                      <a:pt x="611" y="308"/>
                      <a:pt x="647" y="349"/>
                      <a:pt x="674" y="395"/>
                    </a:cubicBezTo>
                    <a:cubicBezTo>
                      <a:pt x="710" y="456"/>
                      <a:pt x="731" y="528"/>
                      <a:pt x="731" y="605"/>
                    </a:cubicBezTo>
                    <a:cubicBezTo>
                      <a:pt x="731" y="682"/>
                      <a:pt x="710" y="754"/>
                      <a:pt x="674" y="815"/>
                    </a:cubicBezTo>
                    <a:cubicBezTo>
                      <a:pt x="705" y="867"/>
                      <a:pt x="746" y="912"/>
                      <a:pt x="796" y="946"/>
                    </a:cubicBezTo>
                    <a:cubicBezTo>
                      <a:pt x="887" y="844"/>
                      <a:pt x="942" y="709"/>
                      <a:pt x="942" y="561"/>
                    </a:cubicBezTo>
                    <a:cubicBezTo>
                      <a:pt x="942" y="440"/>
                      <a:pt x="905" y="328"/>
                      <a:pt x="842" y="235"/>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sz="1800">
                  <a:solidFill>
                    <a:srgbClr val="000000"/>
                  </a:solidFill>
                </a:endParaRPr>
              </a:p>
            </p:txBody>
          </p:sp>
        </p:grpSp>
      </p:grpSp>
      <p:sp>
        <p:nvSpPr>
          <p:cNvPr id="34" name="Rectangle 33"/>
          <p:cNvSpPr/>
          <p:nvPr/>
        </p:nvSpPr>
        <p:spPr>
          <a:xfrm>
            <a:off x="10615887" y="6392722"/>
            <a:ext cx="1576113" cy="465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35" name="Rectangle 34"/>
          <p:cNvSpPr/>
          <p:nvPr/>
        </p:nvSpPr>
        <p:spPr>
          <a:xfrm>
            <a:off x="10438637" y="6392722"/>
            <a:ext cx="177250" cy="4652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rgbClr val="FFFFFF"/>
              </a:solidFill>
            </a:endParaRPr>
          </a:p>
        </p:txBody>
      </p:sp>
      <p:sp>
        <p:nvSpPr>
          <p:cNvPr id="21" name="Slide Number Placeholder 5"/>
          <p:cNvSpPr txBox="1">
            <a:spLocks/>
          </p:cNvSpPr>
          <p:nvPr/>
        </p:nvSpPr>
        <p:spPr>
          <a:xfrm>
            <a:off x="10130954" y="6445403"/>
            <a:ext cx="1397908" cy="360000"/>
          </a:xfrm>
          <a:prstGeom prst="rect">
            <a:avLst/>
          </a:prstGeom>
        </p:spPr>
        <p:txBody>
          <a:bodyPr vert="horz" lIns="0" tIns="45720" rIns="0" bIns="45720" rtlCol="0" anchor="ctr" anchorCtr="0"/>
          <a:lstStyle>
            <a:defPPr>
              <a:defRPr lang="en-US"/>
            </a:defPPr>
            <a:lvl1pPr marL="0" algn="r" defTabSz="914400" rtl="0" eaLnBrk="1" latinLnBrk="0" hangingPunct="1">
              <a:defRPr sz="1200" kern="1200">
                <a:solidFill>
                  <a:srgbClr val="4D4D4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a:solidFill>
                  <a:srgbClr val="FFFFFF"/>
                </a:solidFill>
              </a:rPr>
              <a:t>SLIDE </a:t>
            </a:r>
            <a:fld id="{C40C74FF-401D-497D-A4AD-888D439A1EDE}" type="slidenum">
              <a:rPr lang="en-AU" sz="1200" b="1" smtClean="0">
                <a:solidFill>
                  <a:srgbClr val="FFFFFF"/>
                </a:solidFill>
              </a:rPr>
              <a:pPr/>
              <a:t>‹#›</a:t>
            </a:fld>
            <a:endParaRPr lang="en-AU" sz="1200" b="1">
              <a:solidFill>
                <a:srgbClr val="FFFFFF"/>
              </a:solidFill>
            </a:endParaRPr>
          </a:p>
        </p:txBody>
      </p:sp>
    </p:spTree>
    <p:extLst>
      <p:ext uri="{BB962C8B-B14F-4D97-AF65-F5344CB8AC3E}">
        <p14:creationId xmlns:p14="http://schemas.microsoft.com/office/powerpoint/2010/main" val="60026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80000"/>
        </a:lnSpc>
        <a:spcBef>
          <a:spcPct val="0"/>
        </a:spcBef>
        <a:buNone/>
        <a:defRPr sz="3200" kern="1200" baseline="0">
          <a:solidFill>
            <a:schemeClr val="accent2"/>
          </a:solidFill>
          <a:latin typeface="+mj-lt"/>
          <a:ea typeface="+mj-ea"/>
          <a:cs typeface="+mj-cs"/>
        </a:defRPr>
      </a:lvl1pPr>
    </p:titleStyle>
    <p:bodyStyle>
      <a:lvl1pPr marL="0" indent="0" algn="l" defTabSz="914400" rtl="0" eaLnBrk="1" latinLnBrk="0" hangingPunct="1">
        <a:spcBef>
          <a:spcPts val="600"/>
        </a:spcBef>
        <a:buFont typeface="Arial" pitchFamily="34" charset="0"/>
        <a:buNone/>
        <a:defRPr sz="1800" kern="1200" spc="0">
          <a:solidFill>
            <a:schemeClr val="tx1"/>
          </a:solidFill>
          <a:latin typeface="+mn-lt"/>
          <a:ea typeface="+mn-ea"/>
          <a:cs typeface="+mn-cs"/>
        </a:defRPr>
      </a:lvl1pPr>
      <a:lvl2pPr marL="266700" indent="-266700" algn="l" defTabSz="914400" rtl="0" eaLnBrk="1" latinLnBrk="0" hangingPunct="1">
        <a:spcBef>
          <a:spcPts val="600"/>
        </a:spcBef>
        <a:buClr>
          <a:schemeClr val="accent2"/>
        </a:buClr>
        <a:buFont typeface="Arial" pitchFamily="34" charset="0"/>
        <a:buChar char="•"/>
        <a:defRPr sz="1800" kern="1200" spc="0">
          <a:solidFill>
            <a:schemeClr val="tx1"/>
          </a:solidFill>
          <a:latin typeface="+mn-lt"/>
          <a:ea typeface="+mn-ea"/>
          <a:cs typeface="+mn-cs"/>
        </a:defRPr>
      </a:lvl2pPr>
      <a:lvl3pPr marL="542925" indent="-276225" algn="l" defTabSz="914400" rtl="0" eaLnBrk="1" latinLnBrk="0" hangingPunct="1">
        <a:spcBef>
          <a:spcPts val="600"/>
        </a:spcBef>
        <a:buClr>
          <a:schemeClr val="accent2"/>
        </a:buClr>
        <a:buFont typeface="Arial" pitchFamily="34" charset="0"/>
        <a:buChar char="•"/>
        <a:defRPr sz="1800" kern="1200" spc="0">
          <a:solidFill>
            <a:schemeClr val="tx1"/>
          </a:solidFill>
          <a:latin typeface="+mn-lt"/>
          <a:ea typeface="+mn-ea"/>
          <a:cs typeface="+mn-cs"/>
        </a:defRPr>
      </a:lvl3pPr>
      <a:lvl4pPr marL="809625" indent="-266700" algn="l" defTabSz="914400" rtl="0" eaLnBrk="1" latinLnBrk="0" hangingPunct="1">
        <a:spcBef>
          <a:spcPts val="600"/>
        </a:spcBef>
        <a:buClr>
          <a:schemeClr val="accent2"/>
        </a:buClr>
        <a:buFont typeface="Arial" pitchFamily="34" charset="0"/>
        <a:buChar char="•"/>
        <a:defRPr sz="1800" kern="1200" spc="0">
          <a:solidFill>
            <a:schemeClr val="tx1"/>
          </a:solidFill>
          <a:latin typeface="+mn-lt"/>
          <a:ea typeface="+mn-ea"/>
          <a:cs typeface="+mn-cs"/>
        </a:defRPr>
      </a:lvl4pPr>
      <a:lvl5pPr marL="1076325" indent="-266700" algn="l" defTabSz="914400" rtl="0" eaLnBrk="1" latinLnBrk="0" hangingPunct="1">
        <a:spcBef>
          <a:spcPts val="600"/>
        </a:spcBef>
        <a:buClr>
          <a:schemeClr val="accent2"/>
        </a:buClr>
        <a:buFont typeface="Arial" pitchFamily="34" charset="0"/>
        <a:buChar char="•"/>
        <a:defRPr sz="1800" kern="1200" spc="0">
          <a:solidFill>
            <a:schemeClr val="tx1"/>
          </a:solidFill>
          <a:latin typeface="+mn-lt"/>
          <a:ea typeface="+mn-ea"/>
          <a:cs typeface="+mn-cs"/>
        </a:defRPr>
      </a:lvl5pPr>
      <a:lvl6pPr marL="266700" indent="-266700" algn="l" defTabSz="914400" rtl="0" eaLnBrk="1" latinLnBrk="0" hangingPunct="1">
        <a:spcBef>
          <a:spcPts val="600"/>
        </a:spcBef>
        <a:buClr>
          <a:schemeClr val="accent2"/>
        </a:buClr>
        <a:buFont typeface="+mj-lt"/>
        <a:buAutoNum type="arabicPeriod"/>
        <a:defRPr sz="1800" kern="1200" spc="0" baseline="0">
          <a:solidFill>
            <a:schemeClr val="tx1"/>
          </a:solidFill>
          <a:latin typeface="+mn-lt"/>
          <a:ea typeface="+mn-ea"/>
          <a:cs typeface="+mn-cs"/>
        </a:defRPr>
      </a:lvl6pPr>
      <a:lvl7pPr marL="542925" indent="-276225" algn="l" defTabSz="914400" rtl="0" eaLnBrk="1" latinLnBrk="0" hangingPunct="1">
        <a:spcBef>
          <a:spcPts val="600"/>
        </a:spcBef>
        <a:buClr>
          <a:schemeClr val="accent2"/>
        </a:buClr>
        <a:buFont typeface="+mj-lt"/>
        <a:buAutoNum type="alphaLcPeriod"/>
        <a:defRPr sz="1800" kern="1200" spc="0">
          <a:solidFill>
            <a:schemeClr val="tx1"/>
          </a:solidFill>
          <a:latin typeface="+mn-lt"/>
          <a:ea typeface="+mn-ea"/>
          <a:cs typeface="+mn-cs"/>
        </a:defRPr>
      </a:lvl7pPr>
      <a:lvl8pPr marL="809625" indent="-266700" algn="l" defTabSz="914400" rtl="0" eaLnBrk="1" latinLnBrk="0" hangingPunct="1">
        <a:spcBef>
          <a:spcPts val="600"/>
        </a:spcBef>
        <a:buClr>
          <a:schemeClr val="accent2"/>
        </a:buClr>
        <a:buFont typeface="+mj-lt"/>
        <a:buAutoNum type="romanLcPeriod"/>
        <a:defRPr sz="1800" kern="1200" spc="0" baseline="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ncec.com.au/index.php?option=com_content&amp;view=article&amp;id=17&amp;Itemid=31" TargetMode="Externa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302663983" TargetMode="External"/><Relationship Id="rId2" Type="http://schemas.openxmlformats.org/officeDocument/2006/relationships/hyperlink" Target="https://www.tandfonline.com/doi/abs/10.1080/09687599.2019.1594699?af=R&amp;journalCode=cdso20" TargetMode="External"/><Relationship Id="rId1" Type="http://schemas.openxmlformats.org/officeDocument/2006/relationships/slideLayout" Target="../slideLayouts/slideLayout8.xml"/><Relationship Id="rId6" Type="http://schemas.openxmlformats.org/officeDocument/2006/relationships/hyperlink" Target="https://www.csi.edu.au/news/comment-social-enterprise-vehicle-neoliberalism/#:~:text=There%20are%20many%20ways%20to%20think%20about%20social%20enterprises.&amp;text=finding%20our%20tribes.-,Is%20social%20enterprise%20a%20vehicle%20for%20neoliberalism%3F,don't%20even%20notice%20them." TargetMode="External"/><Relationship Id="rId5" Type="http://schemas.openxmlformats.org/officeDocument/2006/relationships/hyperlink" Target="http://www.ncec.com.au/" TargetMode="External"/><Relationship Id="rId4" Type="http://schemas.openxmlformats.org/officeDocument/2006/relationships/hyperlink" Target="https://www.getmutual.coo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413273" y="4464515"/>
            <a:ext cx="9193237"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altLang="en-US" sz="2000" b="1" dirty="0">
                <a:solidFill>
                  <a:srgbClr val="000000"/>
                </a:solidFill>
                <a:latin typeface="Arial" pitchFamily="34" charset="0"/>
                <a:cs typeface="Arial" pitchFamily="34" charset="0"/>
              </a:rPr>
              <a:t>Community Development and Social Enterprise</a:t>
            </a:r>
          </a:p>
          <a:p>
            <a:pPr algn="ctr" fontAlgn="base">
              <a:spcBef>
                <a:spcPct val="0"/>
              </a:spcBef>
              <a:spcAft>
                <a:spcPts val="1000"/>
              </a:spcAft>
            </a:pPr>
            <a:r>
              <a:rPr lang="en-US" altLang="en-US" i="1" dirty="0">
                <a:solidFill>
                  <a:srgbClr val="000000"/>
                </a:solidFill>
                <a:latin typeface="Arial" pitchFamily="34" charset="0"/>
                <a:cs typeface="Arial" pitchFamily="34" charset="0"/>
              </a:rPr>
              <a:t>It’s not as much of a leap as you might think! </a:t>
            </a:r>
          </a:p>
        </p:txBody>
      </p:sp>
      <p:pic>
        <p:nvPicPr>
          <p:cNvPr id="4100" name="Picture 4" descr="Northside Chronicle1 _ Digital Edi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2185" y="320477"/>
            <a:ext cx="28543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dh_161209_2889-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849" y="320477"/>
            <a:ext cx="2554287"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Bhutanese Community Training"/>
          <p:cNvPicPr>
            <a:picLocks noChangeAspect="1" noChangeArrowheads="1"/>
          </p:cNvPicPr>
          <p:nvPr/>
        </p:nvPicPr>
        <p:blipFill>
          <a:blip r:embed="rId4" cstate="print">
            <a:extLst>
              <a:ext uri="{28A0092B-C50C-407E-A947-70E740481C1C}">
                <a14:useLocalDpi xmlns:a14="http://schemas.microsoft.com/office/drawing/2010/main" val="0"/>
              </a:ext>
            </a:extLst>
          </a:blip>
          <a:srcRect b="9366"/>
          <a:stretch>
            <a:fillRect/>
          </a:stretch>
        </p:blipFill>
        <p:spPr bwMode="auto">
          <a:xfrm>
            <a:off x="1413273" y="320477"/>
            <a:ext cx="2811462" cy="382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99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5CF9-A1B9-46B6-904A-2398C7D83B5C}"/>
              </a:ext>
            </a:extLst>
          </p:cNvPr>
          <p:cNvSpPr>
            <a:spLocks noGrp="1"/>
          </p:cNvSpPr>
          <p:nvPr>
            <p:ph type="title"/>
          </p:nvPr>
        </p:nvSpPr>
        <p:spPr>
          <a:xfrm>
            <a:off x="664616" y="255600"/>
            <a:ext cx="10859815" cy="941152"/>
          </a:xfrm>
          <a:prstGeom prst="rect">
            <a:avLst/>
          </a:prstGeom>
        </p:spPr>
        <p:txBody>
          <a:bodyPr anchor="t">
            <a:normAutofit/>
          </a:bodyPr>
          <a:lstStyle/>
          <a:p>
            <a:r>
              <a:rPr lang="en-US" b="1"/>
              <a:t>2004:</a:t>
            </a:r>
            <a:br>
              <a:rPr lang="en-US" b="1"/>
            </a:br>
            <a:r>
              <a:rPr lang="en-US" i="1"/>
              <a:t>Next Steps</a:t>
            </a:r>
            <a:endParaRPr lang="en-US" b="1" i="1"/>
          </a:p>
        </p:txBody>
      </p:sp>
      <p:sp>
        <p:nvSpPr>
          <p:cNvPr id="10" name="Text Placeholder 3">
            <a:extLst>
              <a:ext uri="{FF2B5EF4-FFF2-40B4-BE49-F238E27FC236}">
                <a16:creationId xmlns:a16="http://schemas.microsoft.com/office/drawing/2014/main" id="{C287525D-7990-4974-BD24-EC27F7465C73}"/>
              </a:ext>
            </a:extLst>
          </p:cNvPr>
          <p:cNvSpPr>
            <a:spLocks noGrp="1"/>
          </p:cNvSpPr>
          <p:nvPr>
            <p:ph type="body" sz="quarter" idx="13"/>
          </p:nvPr>
        </p:nvSpPr>
        <p:spPr>
          <a:xfrm>
            <a:off x="666264" y="5589240"/>
            <a:ext cx="10861429" cy="360000"/>
          </a:xfrm>
        </p:spPr>
        <p:txBody>
          <a:bodyPr/>
          <a:lstStyle/>
          <a:p>
            <a:endParaRPr lang="en-US"/>
          </a:p>
        </p:txBody>
      </p:sp>
      <p:graphicFrame>
        <p:nvGraphicFramePr>
          <p:cNvPr id="5" name="Content Placeholder 2">
            <a:extLst>
              <a:ext uri="{FF2B5EF4-FFF2-40B4-BE49-F238E27FC236}">
                <a16:creationId xmlns:a16="http://schemas.microsoft.com/office/drawing/2014/main" id="{6DEB1A4D-F780-4690-B536-520ECFF376AF}"/>
              </a:ext>
            </a:extLst>
          </p:cNvPr>
          <p:cNvGraphicFramePr>
            <a:graphicFrameLocks noGrp="1"/>
          </p:cNvGraphicFramePr>
          <p:nvPr>
            <p:ph sz="quarter" idx="14"/>
            <p:extLst>
              <p:ext uri="{D42A27DB-BD31-4B8C-83A1-F6EECF244321}">
                <p14:modId xmlns:p14="http://schemas.microsoft.com/office/powerpoint/2010/main" val="402726559"/>
              </p:ext>
            </p:extLst>
          </p:nvPr>
        </p:nvGraphicFramePr>
        <p:xfrm>
          <a:off x="669851" y="1265274"/>
          <a:ext cx="10854580" cy="432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34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6"/>
          <p:cNvSpPr txBox="1">
            <a:spLocks/>
          </p:cNvSpPr>
          <p:nvPr/>
        </p:nvSpPr>
        <p:spPr bwMode="auto">
          <a:xfrm>
            <a:off x="2207122" y="620614"/>
            <a:ext cx="4237137" cy="71434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355" tIns="33677" rIns="67355" bIns="33677">
            <a:spAutoFit/>
          </a:bodyPr>
          <a:lstStyle>
            <a:lvl1pPr algn="l" eaLnBrk="0" hangingPunct="0">
              <a:spcBef>
                <a:spcPts val="2400"/>
              </a:spcBef>
              <a:buSzPct val="171000"/>
              <a:buFont typeface="Lucida Grande" charset="0"/>
              <a:buChar char="•"/>
              <a:defRPr sz="4200">
                <a:solidFill>
                  <a:schemeClr val="tx1"/>
                </a:solidFill>
                <a:latin typeface="Gill Sans" charset="0"/>
                <a:sym typeface="Gill Sans" charset="0"/>
              </a:defRPr>
            </a:lvl1pPr>
            <a:lvl2pPr marL="742950" indent="-285750" algn="l" eaLnBrk="0" hangingPunct="0">
              <a:spcBef>
                <a:spcPts val="2400"/>
              </a:spcBef>
              <a:buSzPct val="171000"/>
              <a:buFont typeface="Lucida Grande" charset="0"/>
              <a:buChar char="•"/>
              <a:defRPr sz="4200">
                <a:solidFill>
                  <a:schemeClr val="tx1"/>
                </a:solidFill>
                <a:latin typeface="Gill Sans" charset="0"/>
                <a:sym typeface="Gill Sans" charset="0"/>
              </a:defRPr>
            </a:lvl2pPr>
            <a:lvl3pPr marL="1143000" indent="-228600" algn="l" eaLnBrk="0" hangingPunct="0">
              <a:spcBef>
                <a:spcPts val="2400"/>
              </a:spcBef>
              <a:buSzPct val="171000"/>
              <a:buFont typeface="Lucida Grande" charset="0"/>
              <a:buChar char="•"/>
              <a:defRPr sz="4200">
                <a:solidFill>
                  <a:schemeClr val="tx1"/>
                </a:solidFill>
                <a:latin typeface="Gill Sans" charset="0"/>
                <a:sym typeface="Gill Sans" charset="0"/>
              </a:defRPr>
            </a:lvl3pPr>
            <a:lvl4pPr marL="1600200" indent="-228600" algn="l" eaLnBrk="0" hangingPunct="0">
              <a:spcBef>
                <a:spcPts val="2400"/>
              </a:spcBef>
              <a:buSzPct val="171000"/>
              <a:buFont typeface="Lucida Grande" charset="0"/>
              <a:buChar char="•"/>
              <a:defRPr sz="4200">
                <a:solidFill>
                  <a:schemeClr val="tx1"/>
                </a:solidFill>
                <a:latin typeface="Gill Sans" charset="0"/>
                <a:sym typeface="Gill Sans" charset="0"/>
              </a:defRPr>
            </a:lvl4pPr>
            <a:lvl5pPr marL="2057400" indent="-228600" algn="l" eaLnBrk="0" hangingPunct="0">
              <a:spcBef>
                <a:spcPts val="2400"/>
              </a:spcBef>
              <a:buSzPct val="171000"/>
              <a:buFont typeface="Lucida Grande" charset="0"/>
              <a:buChar char="•"/>
              <a:defRPr sz="4200">
                <a:solidFill>
                  <a:schemeClr val="tx1"/>
                </a:solidFill>
                <a:latin typeface="Gill Sans" charset="0"/>
                <a:sym typeface="Gill Sans" charset="0"/>
              </a:defRPr>
            </a:lvl5pPr>
            <a:lvl6pPr marL="2514600" indent="-228600" eaLnBrk="0" fontAlgn="base" hangingPunct="0">
              <a:spcBef>
                <a:spcPts val="2400"/>
              </a:spcBef>
              <a:spcAft>
                <a:spcPct val="0"/>
              </a:spcAft>
              <a:buSzPct val="171000"/>
              <a:buFont typeface="Lucida Grande" charset="0"/>
              <a:buChar char="•"/>
              <a:defRPr sz="4200">
                <a:solidFill>
                  <a:schemeClr val="tx1"/>
                </a:solidFill>
                <a:latin typeface="Gill Sans" charset="0"/>
                <a:sym typeface="Gill Sans" charset="0"/>
              </a:defRPr>
            </a:lvl6pPr>
            <a:lvl7pPr marL="2971800" indent="-228600" eaLnBrk="0" fontAlgn="base" hangingPunct="0">
              <a:spcBef>
                <a:spcPts val="2400"/>
              </a:spcBef>
              <a:spcAft>
                <a:spcPct val="0"/>
              </a:spcAft>
              <a:buSzPct val="171000"/>
              <a:buFont typeface="Lucida Grande" charset="0"/>
              <a:buChar char="•"/>
              <a:defRPr sz="4200">
                <a:solidFill>
                  <a:schemeClr val="tx1"/>
                </a:solidFill>
                <a:latin typeface="Gill Sans" charset="0"/>
                <a:sym typeface="Gill Sans" charset="0"/>
              </a:defRPr>
            </a:lvl7pPr>
            <a:lvl8pPr marL="3429000" indent="-228600" eaLnBrk="0" fontAlgn="base" hangingPunct="0">
              <a:spcBef>
                <a:spcPts val="2400"/>
              </a:spcBef>
              <a:spcAft>
                <a:spcPct val="0"/>
              </a:spcAft>
              <a:buSzPct val="171000"/>
              <a:buFont typeface="Lucida Grande" charset="0"/>
              <a:buChar char="•"/>
              <a:defRPr sz="4200">
                <a:solidFill>
                  <a:schemeClr val="tx1"/>
                </a:solidFill>
                <a:latin typeface="Gill Sans" charset="0"/>
                <a:sym typeface="Gill Sans" charset="0"/>
              </a:defRPr>
            </a:lvl8pPr>
            <a:lvl9pPr marL="3886200" indent="-228600" eaLnBrk="0" fontAlgn="base" hangingPunct="0">
              <a:spcBef>
                <a:spcPts val="2400"/>
              </a:spcBef>
              <a:spcAft>
                <a:spcPct val="0"/>
              </a:spcAft>
              <a:buSzPct val="171000"/>
              <a:buFont typeface="Lucida Grande" charset="0"/>
              <a:buChar char="•"/>
              <a:defRPr sz="4200">
                <a:solidFill>
                  <a:schemeClr val="tx1"/>
                </a:solidFill>
                <a:latin typeface="Gill Sans" charset="0"/>
                <a:sym typeface="Gill Sans" charset="0"/>
              </a:defRPr>
            </a:lvl9pPr>
          </a:lstStyle>
          <a:p>
            <a:pPr algn="ctr" eaLnBrk="1" hangingPunct="1">
              <a:spcBef>
                <a:spcPct val="0"/>
              </a:spcBef>
              <a:buSzTx/>
              <a:buFontTx/>
              <a:buNone/>
            </a:pPr>
            <a:endParaRPr lang="en-US" altLang="en-US">
              <a:solidFill>
                <a:srgbClr val="FFFFFF"/>
              </a:solidFill>
            </a:endParaRPr>
          </a:p>
        </p:txBody>
      </p:sp>
      <p:pic>
        <p:nvPicPr>
          <p:cNvPr id="21512" name="Picture 8" descr="C:\Users\rwarner\Desktop\IMG_65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942" y="2562133"/>
            <a:ext cx="5625633" cy="3461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513" name="Picture 9" descr="C:\Users\rwarner\Desktop\Coffe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861" y="4293097"/>
            <a:ext cx="3233303" cy="1983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rwarner\Desktop\Marketing Templates\EspressoTrain_Logo_Ph_Web_New_Lo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
            <a:ext cx="9906000" cy="15183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warner\Desktop\12771540_1107194922647639_3106855192384602970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1861" y="2060849"/>
            <a:ext cx="3164121" cy="1947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94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AA32ED80-A56A-4275-851D-4729CDB85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616" y="1387493"/>
            <a:ext cx="3013535" cy="4320480"/>
          </a:xfrm>
          <a:prstGeom prst="rect">
            <a:avLst/>
          </a:prstGeom>
          <a:noFill/>
        </p:spPr>
      </p:pic>
      <p:sp>
        <p:nvSpPr>
          <p:cNvPr id="2" name="Title 1">
            <a:extLst>
              <a:ext uri="{FF2B5EF4-FFF2-40B4-BE49-F238E27FC236}">
                <a16:creationId xmlns:a16="http://schemas.microsoft.com/office/drawing/2014/main" id="{DA336D9A-2779-4971-97C4-582AF5233826}"/>
              </a:ext>
            </a:extLst>
          </p:cNvPr>
          <p:cNvSpPr>
            <a:spLocks noGrp="1"/>
          </p:cNvSpPr>
          <p:nvPr>
            <p:ph type="title"/>
          </p:nvPr>
        </p:nvSpPr>
        <p:spPr>
          <a:xfrm>
            <a:off x="664616" y="255600"/>
            <a:ext cx="10859815" cy="941152"/>
          </a:xfrm>
          <a:prstGeom prst="rect">
            <a:avLst/>
          </a:prstGeom>
        </p:spPr>
        <p:txBody>
          <a:bodyPr anchor="t">
            <a:normAutofit/>
          </a:bodyPr>
          <a:lstStyle/>
          <a:p>
            <a:r>
              <a:rPr lang="en-US" b="1" i="1"/>
              <a:t>2005</a:t>
            </a:r>
            <a:br>
              <a:rPr lang="en-US" i="1"/>
            </a:br>
            <a:r>
              <a:rPr lang="en-US" i="1"/>
              <a:t>Sharing the model</a:t>
            </a:r>
          </a:p>
        </p:txBody>
      </p:sp>
      <p:sp>
        <p:nvSpPr>
          <p:cNvPr id="3" name="Content Placeholder 2">
            <a:extLst>
              <a:ext uri="{FF2B5EF4-FFF2-40B4-BE49-F238E27FC236}">
                <a16:creationId xmlns:a16="http://schemas.microsoft.com/office/drawing/2014/main" id="{B00AD6FD-CBC6-4526-8C5F-354F0F3FA76A}"/>
              </a:ext>
            </a:extLst>
          </p:cNvPr>
          <p:cNvSpPr>
            <a:spLocks noGrp="1"/>
          </p:cNvSpPr>
          <p:nvPr>
            <p:ph sz="quarter" idx="15"/>
          </p:nvPr>
        </p:nvSpPr>
        <p:spPr>
          <a:xfrm>
            <a:off x="6955981" y="1387493"/>
            <a:ext cx="4898562" cy="4605093"/>
          </a:xfrm>
          <a:prstGeom prst="rect">
            <a:avLst/>
          </a:prstGeom>
        </p:spPr>
        <p:txBody>
          <a:bodyPr vert="horz" lIns="0" tIns="45720" rIns="0" bIns="45720" rtlCol="0">
            <a:normAutofit/>
          </a:bodyPr>
          <a:lstStyle/>
          <a:p>
            <a:pPr>
              <a:lnSpc>
                <a:spcPct val="90000"/>
              </a:lnSpc>
            </a:pPr>
            <a:r>
              <a:rPr lang="en-US" sz="1600"/>
              <a:t>In 2005 the co-op started to document what it knew and build relationships with other communities on the same journey.</a:t>
            </a:r>
          </a:p>
          <a:p>
            <a:pPr>
              <a:lnSpc>
                <a:spcPct val="90000"/>
              </a:lnSpc>
            </a:pPr>
            <a:endParaRPr lang="en-US" sz="1600"/>
          </a:p>
          <a:p>
            <a:pPr>
              <a:lnSpc>
                <a:spcPct val="90000"/>
              </a:lnSpc>
            </a:pPr>
            <a:r>
              <a:rPr lang="en-US" sz="1600"/>
              <a:t>The Co-ops first publication was its story and framework: 'Participation and Production: A Resource for Community Enterprise'. </a:t>
            </a:r>
          </a:p>
          <a:p>
            <a:pPr>
              <a:lnSpc>
                <a:spcPct val="90000"/>
              </a:lnSpc>
            </a:pPr>
            <a:endParaRPr lang="en-US" sz="1600"/>
          </a:p>
          <a:p>
            <a:pPr>
              <a:lnSpc>
                <a:spcPct val="90000"/>
              </a:lnSpc>
            </a:pPr>
            <a:r>
              <a:rPr lang="en-US" sz="1600"/>
              <a:t>It also worked alongside emerging social enterprises forming the 'New Mutualism Group' which is now the Queensland Social Enterprise Council (QSEC) the first peak body for social enterprise in Australia.</a:t>
            </a:r>
          </a:p>
          <a:p>
            <a:pPr>
              <a:lnSpc>
                <a:spcPct val="90000"/>
              </a:lnSpc>
            </a:pPr>
            <a:endParaRPr lang="en-US" sz="1600"/>
          </a:p>
          <a:p>
            <a:pPr>
              <a:lnSpc>
                <a:spcPct val="90000"/>
              </a:lnSpc>
            </a:pPr>
            <a:r>
              <a:rPr lang="en-US" sz="1600"/>
              <a:t>This group with Dr Ingrid Burkett published the first books on Social Enterprise and Social Procurement in Australia paving the way for development of this new way of addressing market failure and complex social and environmental issues.</a:t>
            </a:r>
          </a:p>
        </p:txBody>
      </p:sp>
      <p:pic>
        <p:nvPicPr>
          <p:cNvPr id="7" name="Picture 6" descr="A close up of text on a white background&#10;&#10;Description automatically generated">
            <a:extLst>
              <a:ext uri="{FF2B5EF4-FFF2-40B4-BE49-F238E27FC236}">
                <a16:creationId xmlns:a16="http://schemas.microsoft.com/office/drawing/2014/main" id="{C41FED0D-300A-412F-89FC-AC42BFD0B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3062" y="1393028"/>
            <a:ext cx="2885916" cy="4314945"/>
          </a:xfrm>
          <a:prstGeom prst="rect">
            <a:avLst/>
          </a:prstGeom>
        </p:spPr>
      </p:pic>
    </p:spTree>
    <p:extLst>
      <p:ext uri="{BB962C8B-B14F-4D97-AF65-F5344CB8AC3E}">
        <p14:creationId xmlns:p14="http://schemas.microsoft.com/office/powerpoint/2010/main" val="2550044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E1AF-0136-4C8F-A1F9-B9E9888BCF64}"/>
              </a:ext>
            </a:extLst>
          </p:cNvPr>
          <p:cNvSpPr>
            <a:spLocks noGrp="1"/>
          </p:cNvSpPr>
          <p:nvPr>
            <p:ph type="title"/>
          </p:nvPr>
        </p:nvSpPr>
        <p:spPr/>
        <p:txBody>
          <a:bodyPr/>
          <a:lstStyle/>
          <a:p>
            <a:r>
              <a:rPr lang="en-US" b="1">
                <a:cs typeface="Calibri"/>
              </a:rPr>
              <a:t>2005-2015: </a:t>
            </a:r>
            <a:r>
              <a:rPr lang="en-US" i="1">
                <a:cs typeface="Calibri"/>
              </a:rPr>
              <a:t>Consolidation and Growth</a:t>
            </a:r>
          </a:p>
        </p:txBody>
      </p:sp>
      <p:sp>
        <p:nvSpPr>
          <p:cNvPr id="3" name="Content Placeholder 2">
            <a:extLst>
              <a:ext uri="{FF2B5EF4-FFF2-40B4-BE49-F238E27FC236}">
                <a16:creationId xmlns:a16="http://schemas.microsoft.com/office/drawing/2014/main" id="{B829D664-CCB0-4511-8941-1385AB4098A1}"/>
              </a:ext>
            </a:extLst>
          </p:cNvPr>
          <p:cNvSpPr>
            <a:spLocks noGrp="1"/>
          </p:cNvSpPr>
          <p:nvPr>
            <p:ph idx="1"/>
          </p:nvPr>
        </p:nvSpPr>
        <p:spPr>
          <a:xfrm>
            <a:off x="652838" y="928292"/>
            <a:ext cx="10859815" cy="5195816"/>
          </a:xfrm>
        </p:spPr>
        <p:txBody>
          <a:bodyPr vert="horz" lIns="0" tIns="45720" rIns="0" bIns="45720" rtlCol="0" anchor="t">
            <a:noAutofit/>
          </a:bodyPr>
          <a:lstStyle/>
          <a:p>
            <a:r>
              <a:rPr lang="en-US" dirty="0">
                <a:cs typeface="Calibri"/>
              </a:rPr>
              <a:t>This decade was a period of consolidation and growth in this time NCEC:</a:t>
            </a:r>
          </a:p>
          <a:p>
            <a:endParaRPr lang="en-US" dirty="0">
              <a:cs typeface="Calibri"/>
            </a:endParaRPr>
          </a:p>
          <a:p>
            <a:pPr marL="285750" indent="-285750">
              <a:buChar char="•"/>
            </a:pPr>
            <a:r>
              <a:rPr lang="en-US" dirty="0">
                <a:cs typeface="Calibri"/>
              </a:rPr>
              <a:t>Grew its parks work to more than 50 public parks and the local streetscape in </a:t>
            </a:r>
            <a:r>
              <a:rPr lang="en-US" dirty="0" err="1">
                <a:cs typeface="Calibri"/>
              </a:rPr>
              <a:t>Nundah</a:t>
            </a:r>
            <a:r>
              <a:rPr lang="en-US" dirty="0">
                <a:cs typeface="Calibri"/>
              </a:rPr>
              <a:t> Village</a:t>
            </a:r>
          </a:p>
          <a:p>
            <a:pPr marL="285750" indent="-285750">
              <a:buChar char="•"/>
            </a:pPr>
            <a:r>
              <a:rPr lang="en-US" dirty="0">
                <a:cs typeface="Calibri"/>
              </a:rPr>
              <a:t>Received a Paul Newman grant allowing refurbishment of café space and purchase of vehicles</a:t>
            </a:r>
          </a:p>
          <a:p>
            <a:pPr marL="285750" indent="-285750">
              <a:buChar char="•"/>
            </a:pPr>
            <a:r>
              <a:rPr lang="en-US" dirty="0">
                <a:cs typeface="Calibri"/>
              </a:rPr>
              <a:t>More than doubled its café and catering trade and opened Sundays</a:t>
            </a:r>
          </a:p>
          <a:p>
            <a:pPr marL="285750" indent="-285750">
              <a:buChar char="•"/>
            </a:pPr>
            <a:r>
              <a:rPr lang="en-US" dirty="0">
                <a:cs typeface="Calibri"/>
              </a:rPr>
              <a:t>Doubled employment opportunities for members with disabilities (to 25 worker/members).</a:t>
            </a:r>
          </a:p>
          <a:p>
            <a:pPr marL="285750" indent="-285750">
              <a:buChar char="•"/>
            </a:pPr>
            <a:r>
              <a:rPr lang="en-US" dirty="0">
                <a:cs typeface="Calibri"/>
              </a:rPr>
              <a:t>Opened itself to external research documenting the social impact on members and the local community</a:t>
            </a:r>
          </a:p>
          <a:p>
            <a:pPr marL="285750" indent="-285750">
              <a:buChar char="•"/>
            </a:pPr>
            <a:r>
              <a:rPr lang="en-US" dirty="0">
                <a:cs typeface="Calibri"/>
              </a:rPr>
              <a:t>A milestone for the co-op was when founding members started to achieve paid long service leave</a:t>
            </a:r>
          </a:p>
          <a:p>
            <a:pPr marL="285750" indent="-285750">
              <a:buChar char="•"/>
            </a:pPr>
            <a:r>
              <a:rPr lang="en-US" dirty="0">
                <a:ea typeface="+mn-lt"/>
                <a:cs typeface="+mn-lt"/>
              </a:rPr>
              <a:t>Supported other community enterprises to develop, including a community of refugees from Bhutan who had been unemployed in the five years since they had been in Australia. </a:t>
            </a:r>
          </a:p>
          <a:p>
            <a:pPr marL="285750" indent="-285750">
              <a:buChar char="•"/>
            </a:pPr>
            <a:r>
              <a:rPr lang="en-US" dirty="0">
                <a:cs typeface="Calibri"/>
              </a:rPr>
              <a:t>Started a new food trailer and events business 'the Good Food Project'</a:t>
            </a:r>
          </a:p>
          <a:p>
            <a:pPr marL="285750" indent="-285750">
              <a:buChar char="•"/>
            </a:pPr>
            <a:r>
              <a:rPr lang="en-US" dirty="0">
                <a:cs typeface="Calibri"/>
              </a:rPr>
              <a:t>Invested in a 20kw rooftop solar farm halving its carbon footprint and saving many thousands of dollars p.a.</a:t>
            </a:r>
          </a:p>
          <a:p>
            <a:pPr marL="285750" indent="-285750">
              <a:buChar char="•"/>
            </a:pPr>
            <a:r>
              <a:rPr lang="en-US" dirty="0">
                <a:cs typeface="Calibri"/>
              </a:rPr>
              <a:t>Was awarded Australia's Best Social Enterprise (2015)</a:t>
            </a:r>
          </a:p>
          <a:p>
            <a:pPr marL="285750" indent="-285750">
              <a:buChar char="•"/>
            </a:pPr>
            <a:endParaRPr lang="en-US" dirty="0">
              <a:cs typeface="Calibri"/>
            </a:endParaRPr>
          </a:p>
        </p:txBody>
      </p:sp>
    </p:spTree>
    <p:extLst>
      <p:ext uri="{BB962C8B-B14F-4D97-AF65-F5344CB8AC3E}">
        <p14:creationId xmlns:p14="http://schemas.microsoft.com/office/powerpoint/2010/main" val="1906120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F800-DBED-47D4-9FD5-5682DBE53B96}"/>
              </a:ext>
            </a:extLst>
          </p:cNvPr>
          <p:cNvSpPr>
            <a:spLocks noGrp="1"/>
          </p:cNvSpPr>
          <p:nvPr>
            <p:ph type="title"/>
          </p:nvPr>
        </p:nvSpPr>
        <p:spPr/>
        <p:txBody>
          <a:bodyPr/>
          <a:lstStyle/>
          <a:p>
            <a:r>
              <a:rPr lang="en-AU"/>
              <a:t>Some Migrant-Led and Social Enterprise Businesses </a:t>
            </a:r>
            <a:br>
              <a:rPr lang="en-AU"/>
            </a:br>
            <a:r>
              <a:rPr lang="en-AU"/>
              <a:t>NCEC has supported</a:t>
            </a:r>
          </a:p>
        </p:txBody>
      </p:sp>
      <p:pic>
        <p:nvPicPr>
          <p:cNvPr id="4" name="Content Placeholder 3">
            <a:extLst>
              <a:ext uri="{FF2B5EF4-FFF2-40B4-BE49-F238E27FC236}">
                <a16:creationId xmlns:a16="http://schemas.microsoft.com/office/drawing/2014/main" id="{AEF400F0-C41A-4C76-92A3-15E109B36F70}"/>
              </a:ext>
            </a:extLst>
          </p:cNvPr>
          <p:cNvPicPr>
            <a:picLocks noGrp="1" noChangeAspect="1"/>
          </p:cNvPicPr>
          <p:nvPr>
            <p:ph idx="1"/>
          </p:nvPr>
        </p:nvPicPr>
        <p:blipFill>
          <a:blip r:embed="rId2"/>
          <a:stretch>
            <a:fillRect/>
          </a:stretch>
        </p:blipFill>
        <p:spPr>
          <a:xfrm>
            <a:off x="5666014" y="1268412"/>
            <a:ext cx="6182856" cy="4761473"/>
          </a:xfrm>
          <a:prstGeom prst="rect">
            <a:avLst/>
          </a:prstGeom>
        </p:spPr>
      </p:pic>
      <p:pic>
        <p:nvPicPr>
          <p:cNvPr id="5" name="Picture 4">
            <a:extLst>
              <a:ext uri="{FF2B5EF4-FFF2-40B4-BE49-F238E27FC236}">
                <a16:creationId xmlns:a16="http://schemas.microsoft.com/office/drawing/2014/main" id="{E4BF82CA-9537-41C3-BC6C-607B5C405EAB}"/>
              </a:ext>
            </a:extLst>
          </p:cNvPr>
          <p:cNvPicPr>
            <a:picLocks noChangeAspect="1"/>
          </p:cNvPicPr>
          <p:nvPr/>
        </p:nvPicPr>
        <p:blipFill>
          <a:blip r:embed="rId3"/>
          <a:stretch>
            <a:fillRect/>
          </a:stretch>
        </p:blipFill>
        <p:spPr>
          <a:xfrm>
            <a:off x="343130" y="1669895"/>
            <a:ext cx="5482081" cy="2505840"/>
          </a:xfrm>
          <a:prstGeom prst="rect">
            <a:avLst/>
          </a:prstGeom>
        </p:spPr>
      </p:pic>
    </p:spTree>
    <p:extLst>
      <p:ext uri="{BB962C8B-B14F-4D97-AF65-F5344CB8AC3E}">
        <p14:creationId xmlns:p14="http://schemas.microsoft.com/office/powerpoint/2010/main" val="268258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a:t>Operating Framework: </a:t>
            </a:r>
            <a:br>
              <a:rPr lang="en-AU" b="1"/>
            </a:br>
            <a:r>
              <a:rPr lang="en-AU" b="1" i="1"/>
              <a:t>‘Participation </a:t>
            </a:r>
            <a:r>
              <a:rPr lang="en-AU" b="1"/>
              <a:t>and</a:t>
            </a:r>
            <a:r>
              <a:rPr lang="en-AU" b="1" i="1"/>
              <a:t> Production’</a:t>
            </a:r>
          </a:p>
        </p:txBody>
      </p:sp>
      <p:sp>
        <p:nvSpPr>
          <p:cNvPr id="3" name="Content Placeholder 2"/>
          <p:cNvSpPr>
            <a:spLocks noGrp="1"/>
          </p:cNvSpPr>
          <p:nvPr>
            <p:ph idx="1"/>
          </p:nvPr>
        </p:nvSpPr>
        <p:spPr>
          <a:xfrm>
            <a:off x="737463" y="1690843"/>
            <a:ext cx="7942711" cy="4286250"/>
          </a:xfrm>
        </p:spPr>
        <p:txBody>
          <a:bodyPr vert="horz" lIns="0" tIns="45720" rIns="0" bIns="45720" rtlCol="0" anchor="t">
            <a:noAutofit/>
          </a:bodyPr>
          <a:lstStyle/>
          <a:p>
            <a:pPr marL="196215"/>
            <a:r>
              <a:rPr lang="en-AU" sz="2400"/>
              <a:t>NCEC has a primary purpose to create meaningful work for members with a disability. </a:t>
            </a:r>
            <a:endParaRPr lang="en-US"/>
          </a:p>
          <a:p>
            <a:pPr marL="196215"/>
            <a:endParaRPr lang="en-AU" sz="2400">
              <a:cs typeface="Calibri"/>
            </a:endParaRPr>
          </a:p>
          <a:p>
            <a:pPr marL="196215"/>
            <a:r>
              <a:rPr lang="en-AU" sz="2400"/>
              <a:t>As a cooperative enterprise which chooses to derive the majority of its income from trade, NCEC must balance the twin goals of ‘</a:t>
            </a:r>
            <a:r>
              <a:rPr lang="en-AU" sz="2400" i="1"/>
              <a:t>member participation</a:t>
            </a:r>
            <a:r>
              <a:rPr lang="en-AU" sz="2400"/>
              <a:t>’ and ‘</a:t>
            </a:r>
            <a:r>
              <a:rPr lang="en-AU" sz="2400" i="1"/>
              <a:t>business productivity</a:t>
            </a:r>
            <a:r>
              <a:rPr lang="en-AU" sz="2400"/>
              <a:t>’.  </a:t>
            </a:r>
            <a:endParaRPr lang="en-AU" sz="2400">
              <a:cs typeface="Calibri"/>
            </a:endParaRPr>
          </a:p>
        </p:txBody>
      </p:sp>
      <p:sp>
        <p:nvSpPr>
          <p:cNvPr id="5" name="TextBox 4"/>
          <p:cNvSpPr txBox="1"/>
          <p:nvPr/>
        </p:nvSpPr>
        <p:spPr>
          <a:xfrm>
            <a:off x="995488" y="4979034"/>
            <a:ext cx="6268641" cy="529677"/>
          </a:xfrm>
          <a:prstGeom prst="rect">
            <a:avLst/>
          </a:prstGeom>
          <a:noFill/>
        </p:spPr>
        <p:txBody>
          <a:bodyPr wrap="square" lIns="67355" tIns="33677" rIns="67355" bIns="33677" rtlCol="0">
            <a:spAutoFit/>
          </a:bodyPr>
          <a:lstStyle/>
          <a:p>
            <a:r>
              <a:rPr lang="en-AU" sz="1500">
                <a:solidFill>
                  <a:srgbClr val="000000"/>
                </a:solidFill>
              </a:rPr>
              <a:t>“Participation and Production : A Resource for Community Enterprise” free e-book available @ </a:t>
            </a:r>
            <a:r>
              <a:rPr lang="en-AU" sz="1500">
                <a:solidFill>
                  <a:srgbClr val="000000"/>
                </a:solidFill>
                <a:hlinkClick r:id="rId2"/>
              </a:rPr>
              <a:t>ncec.com.au  </a:t>
            </a:r>
            <a:endParaRPr lang="en-AU" sz="1500">
              <a:solidFill>
                <a:srgbClr val="000000"/>
              </a:solidFill>
            </a:endParaRPr>
          </a:p>
        </p:txBody>
      </p:sp>
      <p:pic>
        <p:nvPicPr>
          <p:cNvPr id="1027" name="Diagram 42"/>
          <p:cNvPicPr>
            <a:picLocks noChangeArrowheads="1"/>
          </p:cNvPicPr>
          <p:nvPr/>
        </p:nvPicPr>
        <p:blipFill>
          <a:blip r:embed="rId3">
            <a:extLst>
              <a:ext uri="{28A0092B-C50C-407E-A947-70E740481C1C}">
                <a14:useLocalDpi xmlns:a14="http://schemas.microsoft.com/office/drawing/2010/main" val="0"/>
              </a:ext>
            </a:extLst>
          </a:blip>
          <a:srcRect l="-20833" r="-20226"/>
          <a:stretch>
            <a:fillRect/>
          </a:stretch>
        </p:blipFill>
        <p:spPr bwMode="auto">
          <a:xfrm>
            <a:off x="8502098" y="1879325"/>
            <a:ext cx="3371850" cy="336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2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9034-4DE2-4ECA-B759-E44D1E23536A}"/>
              </a:ext>
            </a:extLst>
          </p:cNvPr>
          <p:cNvSpPr>
            <a:spLocks noGrp="1"/>
          </p:cNvSpPr>
          <p:nvPr>
            <p:ph type="title"/>
          </p:nvPr>
        </p:nvSpPr>
        <p:spPr>
          <a:xfrm>
            <a:off x="663113" y="325659"/>
            <a:ext cx="10862599" cy="588741"/>
          </a:xfrm>
        </p:spPr>
        <p:txBody>
          <a:bodyPr/>
          <a:lstStyle/>
          <a:p>
            <a:r>
              <a:rPr lang="en-AU" dirty="0"/>
              <a:t>Building People's Capacity - Brick by Brick.</a:t>
            </a:r>
            <a:br>
              <a:rPr lang="en-AU" dirty="0"/>
            </a:br>
            <a:br>
              <a:rPr lang="en-AU" dirty="0"/>
            </a:br>
            <a:r>
              <a:rPr lang="en-AU" sz="1800" dirty="0"/>
              <a:t>NCEC started humbly but built capacity by looking to four key areas:</a:t>
            </a:r>
            <a:endParaRPr lang="en-AU" dirty="0"/>
          </a:p>
        </p:txBody>
      </p:sp>
      <p:sp>
        <p:nvSpPr>
          <p:cNvPr id="6" name="TextBox 5">
            <a:extLst>
              <a:ext uri="{FF2B5EF4-FFF2-40B4-BE49-F238E27FC236}">
                <a16:creationId xmlns:a16="http://schemas.microsoft.com/office/drawing/2014/main" id="{1C292AAA-1C8E-4AA1-95E2-AFF8AE979D11}"/>
              </a:ext>
            </a:extLst>
          </p:cNvPr>
          <p:cNvSpPr txBox="1"/>
          <p:nvPr/>
        </p:nvSpPr>
        <p:spPr>
          <a:xfrm>
            <a:off x="663113" y="1502688"/>
            <a:ext cx="5323114" cy="5355312"/>
          </a:xfrm>
          <a:prstGeom prst="rect">
            <a:avLst/>
          </a:prstGeom>
          <a:noFill/>
        </p:spPr>
        <p:txBody>
          <a:bodyPr wrap="square" rtlCol="0" anchor="t">
            <a:spAutoFit/>
          </a:bodyPr>
          <a:lstStyle/>
          <a:p>
            <a:r>
              <a:rPr lang="en-AU" b="1"/>
              <a:t>Relationships: </a:t>
            </a:r>
            <a:r>
              <a:rPr lang="en-AU"/>
              <a:t>e.g. What relationships do we already have and how can they be strengthened? What new relationships do we need?</a:t>
            </a:r>
          </a:p>
          <a:p>
            <a:endParaRPr lang="en-AU" b="1"/>
          </a:p>
          <a:p>
            <a:r>
              <a:rPr lang="en-AU" b="1"/>
              <a:t>Knowledge: </a:t>
            </a:r>
            <a:r>
              <a:rPr lang="en-AU"/>
              <a:t>What knowledge do we already have and what new knowledge to we need? ((e.g. cultural, technical, industry, business, financial knowledge etc) </a:t>
            </a:r>
            <a:endParaRPr lang="en-AU">
              <a:cs typeface="Calibri"/>
            </a:endParaRPr>
          </a:p>
          <a:p>
            <a:endParaRPr lang="en-AU" b="1"/>
          </a:p>
          <a:p>
            <a:r>
              <a:rPr lang="en-AU" b="1"/>
              <a:t>Resources: </a:t>
            </a:r>
            <a:r>
              <a:rPr lang="en-AU"/>
              <a:t>What resources do we already have and what new resources do we need (e.g. financial, assets, equipment, materials etc)</a:t>
            </a:r>
            <a:endParaRPr lang="en-AU" b="1">
              <a:cs typeface="Calibri"/>
            </a:endParaRPr>
          </a:p>
          <a:p>
            <a:endParaRPr lang="en-AU" b="1"/>
          </a:p>
          <a:p>
            <a:r>
              <a:rPr lang="en-AU" b="1"/>
              <a:t>Decision Making: </a:t>
            </a:r>
            <a:r>
              <a:rPr lang="en-AU"/>
              <a:t>How do we make decisions and why? Where could we improve decision making in  the co-op to improve our member focus, business capacity and/or community involvement.</a:t>
            </a:r>
          </a:p>
          <a:p>
            <a:r>
              <a:rPr lang="en-AU" b="1">
                <a:cs typeface="Calibri"/>
              </a:rPr>
              <a:t>The 'cement' in all if this are our values (next slide)</a:t>
            </a:r>
          </a:p>
          <a:p>
            <a:endParaRPr lang="en-AU">
              <a:cs typeface="Calibri"/>
            </a:endParaRPr>
          </a:p>
          <a:p>
            <a:endParaRPr lang="en-AU">
              <a:cs typeface="Calibri"/>
            </a:endParaRPr>
          </a:p>
        </p:txBody>
      </p:sp>
      <p:pic>
        <p:nvPicPr>
          <p:cNvPr id="7" name="Picture 6" descr="A close up of text on a white background&#10;&#10;Description automatically generated">
            <a:extLst>
              <a:ext uri="{FF2B5EF4-FFF2-40B4-BE49-F238E27FC236}">
                <a16:creationId xmlns:a16="http://schemas.microsoft.com/office/drawing/2014/main" id="{9C3E01E5-4254-411A-B7A3-3D39DDA78B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5944" y="1731957"/>
            <a:ext cx="4921458" cy="3775640"/>
          </a:xfrm>
          <a:prstGeom prst="rect">
            <a:avLst/>
          </a:prstGeom>
        </p:spPr>
      </p:pic>
      <p:sp>
        <p:nvSpPr>
          <p:cNvPr id="9" name="Content Placeholder 8">
            <a:extLst>
              <a:ext uri="{FF2B5EF4-FFF2-40B4-BE49-F238E27FC236}">
                <a16:creationId xmlns:a16="http://schemas.microsoft.com/office/drawing/2014/main" id="{65E5F9D1-62F8-473E-BA04-F614A559EFD2}"/>
              </a:ext>
            </a:extLst>
          </p:cNvPr>
          <p:cNvSpPr>
            <a:spLocks noGrp="1"/>
          </p:cNvSpPr>
          <p:nvPr>
            <p:ph idx="1"/>
          </p:nvPr>
        </p:nvSpPr>
        <p:spPr>
          <a:xfrm>
            <a:off x="664616" y="1268760"/>
            <a:ext cx="10859815" cy="4942342"/>
          </a:xfrm>
        </p:spPr>
        <p:txBody>
          <a:bodyPr/>
          <a:lstStyle/>
          <a:p>
            <a:endParaRPr lang="en-AU" dirty="0"/>
          </a:p>
        </p:txBody>
      </p:sp>
    </p:spTree>
    <p:extLst>
      <p:ext uri="{BB962C8B-B14F-4D97-AF65-F5344CB8AC3E}">
        <p14:creationId xmlns:p14="http://schemas.microsoft.com/office/powerpoint/2010/main" val="429356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A812-4228-4EEC-A963-3298FE369316}"/>
              </a:ext>
            </a:extLst>
          </p:cNvPr>
          <p:cNvSpPr>
            <a:spLocks noGrp="1"/>
          </p:cNvSpPr>
          <p:nvPr>
            <p:ph type="title"/>
          </p:nvPr>
        </p:nvSpPr>
        <p:spPr/>
        <p:txBody>
          <a:bodyPr/>
          <a:lstStyle/>
          <a:p>
            <a:r>
              <a:rPr lang="en-US">
                <a:cs typeface="Calibri"/>
              </a:rPr>
              <a:t>NCEC Values: </a:t>
            </a:r>
            <a:r>
              <a:rPr lang="en-US" i="1">
                <a:cs typeface="Calibri"/>
              </a:rPr>
              <a:t>holding it all together</a:t>
            </a:r>
            <a:endParaRPr lang="en-US" i="1"/>
          </a:p>
        </p:txBody>
      </p:sp>
      <p:sp>
        <p:nvSpPr>
          <p:cNvPr id="3" name="Content Placeholder 2">
            <a:extLst>
              <a:ext uri="{FF2B5EF4-FFF2-40B4-BE49-F238E27FC236}">
                <a16:creationId xmlns:a16="http://schemas.microsoft.com/office/drawing/2014/main" id="{07E445AE-3C78-4318-8C65-170D2DFA0382}"/>
              </a:ext>
            </a:extLst>
          </p:cNvPr>
          <p:cNvSpPr>
            <a:spLocks noGrp="1"/>
          </p:cNvSpPr>
          <p:nvPr>
            <p:ph idx="1"/>
          </p:nvPr>
        </p:nvSpPr>
        <p:spPr>
          <a:xfrm>
            <a:off x="666092" y="876873"/>
            <a:ext cx="10859815" cy="5197355"/>
          </a:xfrm>
        </p:spPr>
        <p:txBody>
          <a:bodyPr vert="horz" lIns="0" tIns="45720" rIns="0" bIns="45720" rtlCol="0" anchor="t">
            <a:noAutofit/>
          </a:bodyPr>
          <a:lstStyle/>
          <a:p>
            <a:pPr marL="285750" indent="-285750">
              <a:buChar char="•"/>
            </a:pPr>
            <a:r>
              <a:rPr lang="en-US" sz="2400" b="1" dirty="0">
                <a:ea typeface="+mn-lt"/>
                <a:cs typeface="+mn-lt"/>
              </a:rPr>
              <a:t>Clarity of purpose: </a:t>
            </a:r>
            <a:r>
              <a:rPr lang="en-US" sz="2400" dirty="0">
                <a:ea typeface="+mn-lt"/>
                <a:cs typeface="+mn-lt"/>
              </a:rPr>
              <a:t>a core commitment to long-term employment of members with a disability.</a:t>
            </a:r>
            <a:endParaRPr lang="en-US" sz="2400" dirty="0">
              <a:cs typeface="Calibri"/>
            </a:endParaRPr>
          </a:p>
          <a:p>
            <a:pPr marL="285750" indent="-285750">
              <a:buChar char="•"/>
            </a:pPr>
            <a:r>
              <a:rPr lang="en-US" sz="2400" b="1" dirty="0">
                <a:cs typeface="Calibri"/>
              </a:rPr>
              <a:t>Ownership: </a:t>
            </a:r>
            <a:r>
              <a:rPr lang="en-US" sz="2400" dirty="0">
                <a:cs typeface="Calibri"/>
              </a:rPr>
              <a:t>'We built it' and 'it is our co-op', 'what we say goes'.</a:t>
            </a:r>
          </a:p>
          <a:p>
            <a:pPr marL="285750" indent="-285750">
              <a:buChar char="•"/>
            </a:pPr>
            <a:r>
              <a:rPr lang="en-US" sz="2400" b="1" dirty="0">
                <a:cs typeface="Calibri"/>
              </a:rPr>
              <a:t>Mutuality</a:t>
            </a:r>
            <a:r>
              <a:rPr lang="en-US" sz="2400" dirty="0">
                <a:cs typeface="Calibri"/>
              </a:rPr>
              <a:t>: the co-op helps members but the members have a role to play in helping the co-op</a:t>
            </a:r>
          </a:p>
          <a:p>
            <a:pPr marL="285750" indent="-285750">
              <a:buChar char="•"/>
            </a:pPr>
            <a:r>
              <a:rPr lang="en-US" sz="2400" b="1" dirty="0">
                <a:cs typeface="Calibri"/>
              </a:rPr>
              <a:t>Listening: </a:t>
            </a:r>
            <a:r>
              <a:rPr lang="en-US" sz="2400" dirty="0">
                <a:cs typeface="Calibri"/>
              </a:rPr>
              <a:t>deep listening to members with disability and especially those who have been forgotten about or misunderstood</a:t>
            </a:r>
          </a:p>
          <a:p>
            <a:pPr marL="285750" indent="-285750">
              <a:buChar char="•"/>
            </a:pPr>
            <a:r>
              <a:rPr lang="en-US" sz="2400" b="1" dirty="0">
                <a:cs typeface="Calibri"/>
              </a:rPr>
              <a:t>Gentleness</a:t>
            </a:r>
            <a:r>
              <a:rPr lang="en-US" sz="2400" dirty="0">
                <a:cs typeface="Calibri"/>
              </a:rPr>
              <a:t>: being friendly, kind and respectful to each other</a:t>
            </a:r>
          </a:p>
          <a:p>
            <a:pPr marL="285750" indent="-285750">
              <a:buChar char="•"/>
            </a:pPr>
            <a:r>
              <a:rPr lang="en-US" sz="2400" b="1" dirty="0">
                <a:cs typeface="Calibri"/>
              </a:rPr>
              <a:t>Caring for community and environment</a:t>
            </a:r>
            <a:r>
              <a:rPr lang="en-US" sz="2400" dirty="0">
                <a:cs typeface="Calibri"/>
              </a:rPr>
              <a:t>: reaching out beyond the co-op to help others and the planet</a:t>
            </a:r>
          </a:p>
          <a:p>
            <a:pPr marL="285750" indent="-285750">
              <a:buChar char="•"/>
            </a:pPr>
            <a:r>
              <a:rPr lang="en-US" sz="2400" b="1" dirty="0">
                <a:cs typeface="Calibri"/>
              </a:rPr>
              <a:t>Enterprise: </a:t>
            </a:r>
            <a:r>
              <a:rPr lang="en-US" sz="2400" dirty="0">
                <a:cs typeface="Calibri"/>
              </a:rPr>
              <a:t>making sure our businesses work</a:t>
            </a:r>
          </a:p>
          <a:p>
            <a:pPr marL="285750" indent="-285750">
              <a:buChar char="•"/>
            </a:pPr>
            <a:r>
              <a:rPr lang="en-US" sz="2400" b="1" dirty="0">
                <a:cs typeface="Calibri"/>
              </a:rPr>
              <a:t>Fun and Celebration: </a:t>
            </a:r>
            <a:r>
              <a:rPr lang="en-US" sz="2400" dirty="0">
                <a:cs typeface="Calibri"/>
              </a:rPr>
              <a:t>celebrating achievements and our time together</a:t>
            </a:r>
          </a:p>
          <a:p>
            <a:pPr marL="285750" indent="-285750">
              <a:buChar char="•"/>
            </a:pPr>
            <a:endParaRPr lang="en-US" dirty="0">
              <a:cs typeface="Calibri"/>
            </a:endParaRPr>
          </a:p>
          <a:p>
            <a:endParaRPr lang="en-US" dirty="0">
              <a:cs typeface="Calibri"/>
            </a:endParaRPr>
          </a:p>
        </p:txBody>
      </p:sp>
    </p:spTree>
    <p:extLst>
      <p:ext uri="{BB962C8B-B14F-4D97-AF65-F5344CB8AC3E}">
        <p14:creationId xmlns:p14="http://schemas.microsoft.com/office/powerpoint/2010/main" val="258447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1FA3-CD47-4D41-9281-D1CDEE7355CB}"/>
              </a:ext>
            </a:extLst>
          </p:cNvPr>
          <p:cNvSpPr>
            <a:spLocks noGrp="1"/>
          </p:cNvSpPr>
          <p:nvPr>
            <p:ph type="title"/>
          </p:nvPr>
        </p:nvSpPr>
        <p:spPr>
          <a:xfrm>
            <a:off x="838201" y="149577"/>
            <a:ext cx="10515600" cy="1210294"/>
          </a:xfrm>
          <a:prstGeom prst="rect">
            <a:avLst/>
          </a:prstGeom>
        </p:spPr>
        <p:txBody>
          <a:bodyPr anchor="t">
            <a:normAutofit/>
          </a:bodyPr>
          <a:lstStyle/>
          <a:p>
            <a:r>
              <a:rPr lang="en-US" sz="3200" b="1" dirty="0">
                <a:solidFill>
                  <a:schemeClr val="accent2"/>
                </a:solidFill>
              </a:rPr>
              <a:t>2016-2020</a:t>
            </a:r>
            <a:br>
              <a:rPr lang="en-US" sz="3200" b="1" dirty="0">
                <a:solidFill>
                  <a:schemeClr val="accent2"/>
                </a:solidFill>
              </a:rPr>
            </a:br>
            <a:r>
              <a:rPr lang="en-US" sz="3200" i="1" dirty="0">
                <a:solidFill>
                  <a:schemeClr val="accent2"/>
                </a:solidFill>
              </a:rPr>
              <a:t>Revisiting our Cooperative roots</a:t>
            </a:r>
          </a:p>
        </p:txBody>
      </p:sp>
      <p:graphicFrame>
        <p:nvGraphicFramePr>
          <p:cNvPr id="6" name="Content Placeholder 2">
            <a:extLst>
              <a:ext uri="{FF2B5EF4-FFF2-40B4-BE49-F238E27FC236}">
                <a16:creationId xmlns:a16="http://schemas.microsoft.com/office/drawing/2014/main" id="{0283C252-A70A-47DD-8A1D-B9C055607ACA}"/>
              </a:ext>
            </a:extLst>
          </p:cNvPr>
          <p:cNvGraphicFramePr>
            <a:graphicFrameLocks noGrp="1"/>
          </p:cNvGraphicFramePr>
          <p:nvPr>
            <p:ph idx="1"/>
            <p:extLst>
              <p:ext uri="{D42A27DB-BD31-4B8C-83A1-F6EECF244321}">
                <p14:modId xmlns:p14="http://schemas.microsoft.com/office/powerpoint/2010/main" val="819479060"/>
              </p:ext>
            </p:extLst>
          </p:nvPr>
        </p:nvGraphicFramePr>
        <p:xfrm>
          <a:off x="838201" y="1841325"/>
          <a:ext cx="10515600" cy="4351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30CF314-8ACB-416A-AA55-D156FA4C2078}"/>
              </a:ext>
            </a:extLst>
          </p:cNvPr>
          <p:cNvSpPr/>
          <p:nvPr/>
        </p:nvSpPr>
        <p:spPr>
          <a:xfrm>
            <a:off x="838199" y="1036705"/>
            <a:ext cx="10515600" cy="646331"/>
          </a:xfrm>
          <a:prstGeom prst="rect">
            <a:avLst/>
          </a:prstGeom>
        </p:spPr>
        <p:txBody>
          <a:bodyPr wrap="square">
            <a:spAutoFit/>
          </a:bodyPr>
          <a:lstStyle/>
          <a:p>
            <a:r>
              <a:rPr lang="en-US">
                <a:cs typeface="Calibri"/>
              </a:rPr>
              <a:t>As time passed and we gained a greater level of professionalism as an enterprise there was also some awareness that the co-op was at risk of becoming just another workplace. To this end we: </a:t>
            </a:r>
            <a:endParaRPr lang="en-US"/>
          </a:p>
        </p:txBody>
      </p:sp>
    </p:spTree>
    <p:extLst>
      <p:ext uri="{BB962C8B-B14F-4D97-AF65-F5344CB8AC3E}">
        <p14:creationId xmlns:p14="http://schemas.microsoft.com/office/powerpoint/2010/main" val="3091906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742778" y="178594"/>
            <a:ext cx="8532316" cy="1029720"/>
          </a:xfrm>
        </p:spPr>
        <p:txBody>
          <a:bodyPr/>
          <a:lstStyle/>
          <a:p>
            <a:pPr algn="ctr" eaLnBrk="1" hangingPunct="1"/>
            <a:r>
              <a:rPr lang="en-US" altLang="en-US" b="1"/>
              <a:t>Local people looking after their Local Shopping Centre - our Partnership with Mirvac Corporation</a:t>
            </a:r>
          </a:p>
        </p:txBody>
      </p:sp>
      <p:pic>
        <p:nvPicPr>
          <p:cNvPr id="5" name="Picture 4" descr="A group of people posing for the camera&#10;&#10;Description automatically generated">
            <a:extLst>
              <a:ext uri="{FF2B5EF4-FFF2-40B4-BE49-F238E27FC236}">
                <a16:creationId xmlns:a16="http://schemas.microsoft.com/office/drawing/2014/main" id="{76767202-286E-4448-B636-EAC8DCEAC1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357" y="1881554"/>
            <a:ext cx="2571750" cy="3429000"/>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41958315-260D-47E2-BFC1-1A5E8878F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85" y="1881553"/>
            <a:ext cx="5161084" cy="3438193"/>
          </a:xfrm>
          <a:prstGeom prst="rect">
            <a:avLst/>
          </a:prstGeom>
        </p:spPr>
      </p:pic>
    </p:spTree>
    <p:extLst>
      <p:ext uri="{BB962C8B-B14F-4D97-AF65-F5344CB8AC3E}">
        <p14:creationId xmlns:p14="http://schemas.microsoft.com/office/powerpoint/2010/main" val="144445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7112-FF04-4F75-A5D0-A4D11D2B02FD}"/>
              </a:ext>
            </a:extLst>
          </p:cNvPr>
          <p:cNvSpPr>
            <a:spLocks noGrp="1"/>
          </p:cNvSpPr>
          <p:nvPr>
            <p:ph type="title"/>
          </p:nvPr>
        </p:nvSpPr>
        <p:spPr>
          <a:xfrm>
            <a:off x="666262" y="253999"/>
            <a:ext cx="10862599" cy="1206811"/>
          </a:xfrm>
        </p:spPr>
        <p:txBody>
          <a:bodyPr/>
          <a:lstStyle/>
          <a:p>
            <a:pPr algn="ctr"/>
            <a:r>
              <a:rPr lang="en-AU" dirty="0"/>
              <a:t>If you’re working with others to address barriers you or they face - you are already an social entrepreneur!</a:t>
            </a:r>
          </a:p>
        </p:txBody>
      </p:sp>
      <p:sp>
        <p:nvSpPr>
          <p:cNvPr id="3" name="Content Placeholder 2">
            <a:extLst>
              <a:ext uri="{FF2B5EF4-FFF2-40B4-BE49-F238E27FC236}">
                <a16:creationId xmlns:a16="http://schemas.microsoft.com/office/drawing/2014/main" id="{0F9BF749-2496-4DA3-8F3F-468D9F0CBB3D}"/>
              </a:ext>
            </a:extLst>
          </p:cNvPr>
          <p:cNvSpPr>
            <a:spLocks noGrp="1"/>
          </p:cNvSpPr>
          <p:nvPr>
            <p:ph idx="1"/>
          </p:nvPr>
        </p:nvSpPr>
        <p:spPr/>
        <p:txBody>
          <a:bodyPr/>
          <a:lstStyle/>
          <a:p>
            <a:endParaRPr lang="en-AU" dirty="0"/>
          </a:p>
          <a:p>
            <a:r>
              <a:rPr lang="en-AU" dirty="0"/>
              <a:t>We need to demythologise the idea of social enterprise and  the ‘social-entrepreneur’. </a:t>
            </a:r>
          </a:p>
          <a:p>
            <a:endParaRPr lang="en-AU" dirty="0"/>
          </a:p>
          <a:p>
            <a:r>
              <a:rPr lang="en-AU" dirty="0"/>
              <a:t>At it’s most sustainable and effective, social enterprise is not a White Knight approach. Enterprise is normal human behaviour and can be collective work - as Mohammad </a:t>
            </a:r>
            <a:r>
              <a:rPr lang="en-AU" dirty="0" err="1"/>
              <a:t>Yunnus</a:t>
            </a:r>
            <a:r>
              <a:rPr lang="en-AU" dirty="0"/>
              <a:t> says in ‘A World of Three Zeroes’:</a:t>
            </a:r>
          </a:p>
          <a:p>
            <a:endParaRPr lang="en-AU" dirty="0"/>
          </a:p>
          <a:p>
            <a:pPr algn="ctr"/>
            <a:r>
              <a:rPr lang="en-AU" sz="2000" b="1" dirty="0"/>
              <a:t>‘We are all social entrepreneurs - we just don’t often have the opportunity to find out”</a:t>
            </a:r>
          </a:p>
          <a:p>
            <a:pPr algn="ctr"/>
            <a:endParaRPr lang="en-AU" dirty="0"/>
          </a:p>
          <a:p>
            <a:r>
              <a:rPr lang="en-AU" dirty="0"/>
              <a:t>You don’t need an MBA or even a business background to begin the journey. But to do social enterprise effectively, you will need to incorporate knowledge of business practices - if those experience and skills are not already present in the community, or in your CD toolkit.</a:t>
            </a:r>
          </a:p>
          <a:p>
            <a:endParaRPr lang="en-AU" dirty="0"/>
          </a:p>
        </p:txBody>
      </p:sp>
    </p:spTree>
    <p:extLst>
      <p:ext uri="{BB962C8B-B14F-4D97-AF65-F5344CB8AC3E}">
        <p14:creationId xmlns:p14="http://schemas.microsoft.com/office/powerpoint/2010/main" val="23984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7A6E5-B9A3-4D57-9EC2-971CAAED652B}"/>
              </a:ext>
            </a:extLst>
          </p:cNvPr>
          <p:cNvSpPr>
            <a:spLocks noGrp="1"/>
          </p:cNvSpPr>
          <p:nvPr>
            <p:ph sz="quarter" idx="14"/>
          </p:nvPr>
        </p:nvSpPr>
        <p:spPr>
          <a:xfrm>
            <a:off x="677917" y="908720"/>
            <a:ext cx="8749862" cy="4320480"/>
          </a:xfrm>
        </p:spPr>
        <p:txBody>
          <a:bodyPr/>
          <a:lstStyle/>
          <a:p>
            <a:pPr>
              <a:spcBef>
                <a:spcPts val="1200"/>
              </a:spcBef>
              <a:spcAft>
                <a:spcPts val="1200"/>
              </a:spcAft>
            </a:pPr>
            <a:r>
              <a:rPr lang="en-GB" sz="3000"/>
              <a:t>The majority of NCEC members had made repeated attempts to gain supported or open employment in the past without success. </a:t>
            </a:r>
          </a:p>
          <a:p>
            <a:pPr>
              <a:spcBef>
                <a:spcPts val="1200"/>
              </a:spcBef>
              <a:spcAft>
                <a:spcPts val="1200"/>
              </a:spcAft>
            </a:pPr>
            <a:r>
              <a:rPr lang="en-GB" sz="3000"/>
              <a:t>Controlling their own successful business has given them long-term work as well as a say and influence around job design, workplace culture and a sense of ownership (i.e. ‘that this is our place’).</a:t>
            </a:r>
          </a:p>
          <a:p>
            <a:pPr>
              <a:spcBef>
                <a:spcPts val="1200"/>
              </a:spcBef>
              <a:spcAft>
                <a:spcPts val="1200"/>
              </a:spcAft>
            </a:pPr>
            <a:r>
              <a:rPr lang="en-GB" sz="3000"/>
              <a:t>There’s been a fundamental from ‘customer or recipient‘ to ‘</a:t>
            </a:r>
            <a:r>
              <a:rPr lang="en-GB" sz="3000" b="1" i="1"/>
              <a:t>participant and producer</a:t>
            </a:r>
            <a:r>
              <a:rPr lang="en-GB" sz="3000"/>
              <a:t>’.  </a:t>
            </a:r>
          </a:p>
        </p:txBody>
      </p:sp>
      <p:sp>
        <p:nvSpPr>
          <p:cNvPr id="3" name="Title 2">
            <a:extLst>
              <a:ext uri="{FF2B5EF4-FFF2-40B4-BE49-F238E27FC236}">
                <a16:creationId xmlns:a16="http://schemas.microsoft.com/office/drawing/2014/main" id="{84A50E15-6CA1-4653-B9A6-31AA3A6E0A0C}"/>
              </a:ext>
            </a:extLst>
          </p:cNvPr>
          <p:cNvSpPr>
            <a:spLocks noGrp="1"/>
          </p:cNvSpPr>
          <p:nvPr>
            <p:ph type="title"/>
          </p:nvPr>
        </p:nvSpPr>
        <p:spPr/>
        <p:txBody>
          <a:bodyPr/>
          <a:lstStyle/>
          <a:p>
            <a:r>
              <a:rPr lang="en-AU" b="1"/>
              <a:t>Why a Community Enterprise?</a:t>
            </a:r>
          </a:p>
        </p:txBody>
      </p:sp>
      <p:pic>
        <p:nvPicPr>
          <p:cNvPr id="5" name="Picture 3" descr="C:\Users\rwarner\Desktop\Marketing Templates\coop_badge.jpg">
            <a:extLst>
              <a:ext uri="{FF2B5EF4-FFF2-40B4-BE49-F238E27FC236}">
                <a16:creationId xmlns:a16="http://schemas.microsoft.com/office/drawing/2014/main" id="{A15353E3-6776-49AD-AF93-34FE4F03AF3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441080" y="764469"/>
            <a:ext cx="1978947" cy="2005216"/>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29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a:xfrm>
            <a:off x="890024" y="348985"/>
            <a:ext cx="8996660" cy="5594615"/>
          </a:xfrm>
        </p:spPr>
        <p:txBody>
          <a:bodyPr/>
          <a:lstStyle/>
          <a:p>
            <a:r>
              <a:rPr lang="en-US" altLang="en-US" b="1" dirty="0"/>
              <a:t>N.C.E.C. members report significant improvements in health and well being, due to having</a:t>
            </a:r>
            <a:r>
              <a:rPr lang="en-US" altLang="en-US" sz="4000" dirty="0"/>
              <a:t>:</a:t>
            </a:r>
            <a:br>
              <a:rPr lang="en-US" altLang="en-US" sz="4000" dirty="0"/>
            </a:br>
            <a:br>
              <a:rPr lang="en-US" altLang="en-US" sz="4000" dirty="0"/>
            </a:br>
            <a:br>
              <a:rPr lang="en-US" altLang="en-US" sz="4000" dirty="0"/>
            </a:br>
            <a:br>
              <a:rPr lang="en-US" altLang="en-US" sz="4000" dirty="0"/>
            </a:br>
            <a:r>
              <a:rPr lang="en-US" altLang="en-US" sz="3500" dirty="0">
                <a:solidFill>
                  <a:schemeClr val="tx1"/>
                </a:solidFill>
              </a:rPr>
              <a:t>- </a:t>
            </a:r>
            <a:r>
              <a:rPr lang="en-US" altLang="en-US" b="1" dirty="0">
                <a:solidFill>
                  <a:schemeClr val="tx1"/>
                </a:solidFill>
              </a:rPr>
              <a:t>A valued role</a:t>
            </a:r>
            <a:br>
              <a:rPr lang="en-US" altLang="en-US" b="1" dirty="0">
                <a:solidFill>
                  <a:schemeClr val="tx1"/>
                </a:solidFill>
              </a:rPr>
            </a:br>
            <a:r>
              <a:rPr lang="en-US" altLang="en-US" b="1" dirty="0">
                <a:solidFill>
                  <a:schemeClr val="tx1"/>
                </a:solidFill>
              </a:rPr>
              <a:t>- Meaningful use of time</a:t>
            </a:r>
            <a:br>
              <a:rPr lang="en-US" altLang="en-US" b="1" dirty="0">
                <a:solidFill>
                  <a:schemeClr val="tx1"/>
                </a:solidFill>
              </a:rPr>
            </a:br>
            <a:r>
              <a:rPr lang="en-US" altLang="en-US" b="1" dirty="0">
                <a:solidFill>
                  <a:schemeClr val="tx1"/>
                </a:solidFill>
              </a:rPr>
              <a:t>- Improved personal finances</a:t>
            </a:r>
            <a:br>
              <a:rPr lang="en-US" altLang="en-US" b="1" dirty="0">
                <a:solidFill>
                  <a:schemeClr val="tx1"/>
                </a:solidFill>
              </a:rPr>
            </a:br>
            <a:r>
              <a:rPr lang="en-US" altLang="en-US" b="1" dirty="0">
                <a:solidFill>
                  <a:schemeClr val="tx1"/>
                </a:solidFill>
              </a:rPr>
              <a:t>- A sense of ownership.</a:t>
            </a:r>
            <a:br>
              <a:rPr lang="en-US" altLang="en-US" b="1" dirty="0">
                <a:solidFill>
                  <a:schemeClr val="tx1"/>
                </a:solidFill>
              </a:rPr>
            </a:br>
            <a:br>
              <a:rPr lang="en-US" altLang="en-US" b="1" dirty="0">
                <a:solidFill>
                  <a:schemeClr val="tx1"/>
                </a:solidFill>
              </a:rPr>
            </a:br>
            <a:r>
              <a:rPr lang="en-US" altLang="en-US" b="1" dirty="0">
                <a:solidFill>
                  <a:schemeClr val="tx1"/>
                </a:solidFill>
              </a:rPr>
              <a:t>From the original 8 there are 40</a:t>
            </a:r>
            <a:br>
              <a:rPr lang="en-US" altLang="en-US" b="1" dirty="0">
                <a:solidFill>
                  <a:schemeClr val="tx1"/>
                </a:solidFill>
              </a:rPr>
            </a:br>
            <a:r>
              <a:rPr lang="en-US" altLang="en-US" b="1" dirty="0">
                <a:solidFill>
                  <a:schemeClr val="tx1"/>
                </a:solidFill>
              </a:rPr>
              <a:t>Worker/Members in employment! </a:t>
            </a:r>
          </a:p>
        </p:txBody>
      </p:sp>
      <p:pic>
        <p:nvPicPr>
          <p:cNvPr id="3" name="Picture 2" descr="A close up of a person&#10;&#10;Description automatically generated">
            <a:extLst>
              <a:ext uri="{FF2B5EF4-FFF2-40B4-BE49-F238E27FC236}">
                <a16:creationId xmlns:a16="http://schemas.microsoft.com/office/drawing/2014/main" id="{999FCAB2-2CBA-4FEA-A132-AEA68617DF1F}"/>
              </a:ext>
            </a:extLst>
          </p:cNvPr>
          <p:cNvPicPr>
            <a:picLocks noChangeAspect="1"/>
          </p:cNvPicPr>
          <p:nvPr/>
        </p:nvPicPr>
        <p:blipFill rotWithShape="1">
          <a:blip r:embed="rId2">
            <a:extLst>
              <a:ext uri="{28A0092B-C50C-407E-A947-70E740481C1C}">
                <a14:useLocalDpi xmlns:a14="http://schemas.microsoft.com/office/drawing/2010/main" val="0"/>
              </a:ext>
            </a:extLst>
          </a:blip>
          <a:srcRect l="26181"/>
          <a:stretch/>
        </p:blipFill>
        <p:spPr>
          <a:xfrm>
            <a:off x="6789403" y="1783440"/>
            <a:ext cx="5205976" cy="3862259"/>
          </a:xfrm>
          <a:prstGeom prst="rect">
            <a:avLst/>
          </a:prstGeom>
        </p:spPr>
      </p:pic>
    </p:spTree>
    <p:extLst>
      <p:ext uri="{BB962C8B-B14F-4D97-AF65-F5344CB8AC3E}">
        <p14:creationId xmlns:p14="http://schemas.microsoft.com/office/powerpoint/2010/main" val="18715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4E0A-0322-4F34-A6A3-3A9420841ADF}"/>
              </a:ext>
            </a:extLst>
          </p:cNvPr>
          <p:cNvSpPr>
            <a:spLocks noGrp="1"/>
          </p:cNvSpPr>
          <p:nvPr>
            <p:ph type="title"/>
          </p:nvPr>
        </p:nvSpPr>
        <p:spPr>
          <a:xfrm>
            <a:off x="838201" y="149577"/>
            <a:ext cx="10515600" cy="1210294"/>
          </a:xfrm>
          <a:prstGeom prst="rect">
            <a:avLst/>
          </a:prstGeom>
        </p:spPr>
        <p:txBody>
          <a:bodyPr anchor="t">
            <a:normAutofit/>
          </a:bodyPr>
          <a:lstStyle/>
          <a:p>
            <a:r>
              <a:rPr lang="en-US" sz="3200">
                <a:solidFill>
                  <a:schemeClr val="accent2"/>
                </a:solidFill>
              </a:rPr>
              <a:t>Learnings for Community Worker's</a:t>
            </a:r>
          </a:p>
        </p:txBody>
      </p:sp>
      <p:graphicFrame>
        <p:nvGraphicFramePr>
          <p:cNvPr id="5" name="Content Placeholder 2">
            <a:extLst>
              <a:ext uri="{FF2B5EF4-FFF2-40B4-BE49-F238E27FC236}">
                <a16:creationId xmlns:a16="http://schemas.microsoft.com/office/drawing/2014/main" id="{6C18B95A-69FF-4E1B-9AAB-73565C3F6EAB}"/>
              </a:ext>
            </a:extLst>
          </p:cNvPr>
          <p:cNvGraphicFramePr>
            <a:graphicFrameLocks noGrp="1"/>
          </p:cNvGraphicFramePr>
          <p:nvPr>
            <p:ph idx="1"/>
            <p:extLst>
              <p:ext uri="{D42A27DB-BD31-4B8C-83A1-F6EECF244321}">
                <p14:modId xmlns:p14="http://schemas.microsoft.com/office/powerpoint/2010/main" val="282765319"/>
              </p:ext>
            </p:extLst>
          </p:nvPr>
        </p:nvGraphicFramePr>
        <p:xfrm>
          <a:off x="838201" y="1580607"/>
          <a:ext cx="10515600" cy="4611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06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4020-0F3C-47E1-9BEB-749CA6C61512}"/>
              </a:ext>
            </a:extLst>
          </p:cNvPr>
          <p:cNvSpPr>
            <a:spLocks noGrp="1"/>
          </p:cNvSpPr>
          <p:nvPr>
            <p:ph type="title"/>
          </p:nvPr>
        </p:nvSpPr>
        <p:spPr/>
        <p:txBody>
          <a:bodyPr/>
          <a:lstStyle/>
          <a:p>
            <a:r>
              <a:rPr lang="en-AU" dirty="0"/>
              <a:t>Common Features of Successful Community Enterprises</a:t>
            </a:r>
          </a:p>
        </p:txBody>
      </p:sp>
      <p:sp>
        <p:nvSpPr>
          <p:cNvPr id="3" name="Content Placeholder 2">
            <a:extLst>
              <a:ext uri="{FF2B5EF4-FFF2-40B4-BE49-F238E27FC236}">
                <a16:creationId xmlns:a16="http://schemas.microsoft.com/office/drawing/2014/main" id="{4DC3DEDB-2A83-4264-8DBD-E370E20DC2E7}"/>
              </a:ext>
            </a:extLst>
          </p:cNvPr>
          <p:cNvSpPr>
            <a:spLocks noGrp="1"/>
          </p:cNvSpPr>
          <p:nvPr>
            <p:ph idx="1"/>
          </p:nvPr>
        </p:nvSpPr>
        <p:spPr/>
        <p:txBody>
          <a:bodyPr/>
          <a:lstStyle/>
          <a:p>
            <a:pPr marL="342900" lvl="0" indent="-342900">
              <a:buSzPts val="1000"/>
              <a:buFont typeface="Symbol" panose="05050102010706020507" pitchFamily="18" charset="2"/>
              <a:buChar char=""/>
              <a:tabLst>
                <a:tab pos="457200" algn="l"/>
              </a:tabLst>
            </a:pPr>
            <a:endParaRPr lang="en-AU" sz="2000" dirty="0">
              <a:effectLst/>
              <a:latin typeface="Calibri" panose="020F0502020204030204" pitchFamily="34"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AU" sz="2000" dirty="0">
                <a:effectLst/>
                <a:latin typeface="Calibri" panose="020F0502020204030204" pitchFamily="34" charset="0"/>
                <a:ea typeface="Times New Roman" panose="02020603050405020304" pitchFamily="18" charset="0"/>
              </a:rPr>
              <a:t>Ground</a:t>
            </a:r>
            <a:r>
              <a:rPr lang="en-AU" sz="2000" dirty="0">
                <a:latin typeface="Calibri" panose="020F0502020204030204" pitchFamily="34" charset="0"/>
                <a:ea typeface="Times New Roman" panose="02020603050405020304" pitchFamily="18" charset="0"/>
              </a:rPr>
              <a:t>ed </a:t>
            </a:r>
            <a:r>
              <a:rPr lang="en-AU" sz="2000" dirty="0">
                <a:effectLst/>
                <a:latin typeface="Calibri" panose="020F0502020204030204" pitchFamily="34" charset="0"/>
                <a:ea typeface="Times New Roman" panose="02020603050405020304" pitchFamily="18" charset="0"/>
              </a:rPr>
              <a:t>in agendas of a community </a:t>
            </a:r>
            <a:endParaRPr lang="en-AU"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000" dirty="0">
                <a:effectLst/>
                <a:latin typeface="Calibri" panose="020F0502020204030204" pitchFamily="34" charset="0"/>
                <a:ea typeface="Times New Roman" panose="02020603050405020304" pitchFamily="18" charset="0"/>
              </a:rPr>
              <a:t>Works in the cracks to ‘mop-up’ systemic failures </a:t>
            </a:r>
            <a:endParaRPr lang="en-AU" sz="2000" dirty="0">
              <a:effectLst/>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en-AU" sz="2000" dirty="0">
                <a:effectLst/>
                <a:latin typeface="Calibri" panose="020F0502020204030204" pitchFamily="34" charset="0"/>
                <a:ea typeface="Times New Roman" panose="02020603050405020304" pitchFamily="18" charset="0"/>
              </a:rPr>
              <a:t>Embedded in a network of supportive community partners and engages with wide range of local actors</a:t>
            </a:r>
          </a:p>
          <a:p>
            <a:pPr marL="342900" indent="-342900">
              <a:buSzPts val="1000"/>
              <a:buFont typeface="Symbol" panose="05050102010706020507" pitchFamily="18" charset="2"/>
              <a:buChar char=""/>
              <a:tabLst>
                <a:tab pos="457200" algn="l"/>
              </a:tabLst>
            </a:pPr>
            <a:r>
              <a:rPr lang="en-AU" sz="2000" dirty="0">
                <a:latin typeface="Calibri" panose="020F0502020204030204" pitchFamily="34" charset="0"/>
                <a:ea typeface="Times New Roman" panose="02020603050405020304" pitchFamily="18" charset="0"/>
              </a:rPr>
              <a:t>Strong, clearly communicated partner relationships: often with a local service organisation and/or with a </a:t>
            </a:r>
            <a:r>
              <a:rPr lang="en-AU" sz="2000" dirty="0">
                <a:effectLst/>
                <a:latin typeface="Calibri" panose="020F0502020204030204" pitchFamily="34" charset="0"/>
                <a:ea typeface="Times New Roman" panose="02020603050405020304" pitchFamily="18" charset="0"/>
              </a:rPr>
              <a:t>local institution or business in the form of an ‘Anchor Contract’.</a:t>
            </a:r>
            <a:endParaRPr lang="en-AU"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000" dirty="0">
                <a:latin typeface="Calibri" panose="020F0502020204030204" pitchFamily="34" charset="0"/>
                <a:ea typeface="Times New Roman" panose="02020603050405020304" pitchFamily="18" charset="0"/>
              </a:rPr>
              <a:t>Blended income: a mix of traditional community org income with income from a trading</a:t>
            </a:r>
            <a:r>
              <a:rPr lang="en-AU" sz="2000" dirty="0">
                <a:effectLst/>
                <a:latin typeface="Calibri" panose="020F0502020204030204" pitchFamily="34" charset="0"/>
                <a:ea typeface="Times New Roman" panose="02020603050405020304" pitchFamily="18" charset="0"/>
              </a:rPr>
              <a:t> </a:t>
            </a:r>
            <a:endParaRPr lang="en-AU"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000" dirty="0">
                <a:effectLst/>
                <a:latin typeface="Calibri" panose="020F0502020204030204" pitchFamily="34" charset="0"/>
                <a:ea typeface="Times New Roman" panose="02020603050405020304" pitchFamily="18" charset="0"/>
              </a:rPr>
              <a:t>Is a hub of innovation, pioneering social and environmental practices that can enrich the mainstream </a:t>
            </a:r>
            <a:endParaRPr lang="en-AU"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2000" dirty="0">
                <a:effectLst/>
                <a:latin typeface="Calibri" panose="020F0502020204030204" pitchFamily="34" charset="0"/>
                <a:ea typeface="Times New Roman" panose="02020603050405020304" pitchFamily="18" charset="0"/>
              </a:rPr>
              <a:t>Jobs multiplier (often ‘punch above their weight’ to create more jobs and more sustainable ones)</a:t>
            </a:r>
            <a:endParaRPr lang="en-AU" sz="2000" dirty="0">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133950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EC Members supporting QSEC back in 2015">
            <a:extLst>
              <a:ext uri="{FF2B5EF4-FFF2-40B4-BE49-F238E27FC236}">
                <a16:creationId xmlns:a16="http://schemas.microsoft.com/office/drawing/2014/main" id="{B1B4E4A7-F1C0-4CEB-AA7B-4025FE71971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773" y="765916"/>
            <a:ext cx="4428966" cy="2491292"/>
          </a:xfrm>
          <a:prstGeom prst="rect">
            <a:avLst/>
          </a:prstGeom>
        </p:spPr>
      </p:pic>
      <p:sp>
        <p:nvSpPr>
          <p:cNvPr id="2" name="Title 1">
            <a:extLst>
              <a:ext uri="{FF2B5EF4-FFF2-40B4-BE49-F238E27FC236}">
                <a16:creationId xmlns:a16="http://schemas.microsoft.com/office/drawing/2014/main" id="{8699776F-91C1-4ED6-93C2-47B4F113B280}"/>
              </a:ext>
            </a:extLst>
          </p:cNvPr>
          <p:cNvSpPr>
            <a:spLocks noGrp="1"/>
          </p:cNvSpPr>
          <p:nvPr>
            <p:ph type="title"/>
          </p:nvPr>
        </p:nvSpPr>
        <p:spPr/>
        <p:txBody>
          <a:bodyPr/>
          <a:lstStyle/>
          <a:p>
            <a:r>
              <a:rPr lang="en-AU" dirty="0"/>
              <a:t>How to Begin…		</a:t>
            </a:r>
          </a:p>
        </p:txBody>
      </p:sp>
      <p:sp>
        <p:nvSpPr>
          <p:cNvPr id="3" name="Content Placeholder 2">
            <a:extLst>
              <a:ext uri="{FF2B5EF4-FFF2-40B4-BE49-F238E27FC236}">
                <a16:creationId xmlns:a16="http://schemas.microsoft.com/office/drawing/2014/main" id="{79B20354-9E9B-4A32-A0F3-C2D2477887A5}"/>
              </a:ext>
            </a:extLst>
          </p:cNvPr>
          <p:cNvSpPr>
            <a:spLocks noGrp="1"/>
          </p:cNvSpPr>
          <p:nvPr>
            <p:ph idx="1"/>
          </p:nvPr>
        </p:nvSpPr>
        <p:spPr>
          <a:xfrm>
            <a:off x="811735" y="1196752"/>
            <a:ext cx="10859815" cy="4596781"/>
          </a:xfrm>
        </p:spPr>
        <p:txBody>
          <a:bodyPr/>
          <a:lstStyle/>
          <a:p>
            <a:r>
              <a:rPr lang="en-AU" dirty="0"/>
              <a:t>The thousand kilometre journey starts with a single step!</a:t>
            </a:r>
          </a:p>
          <a:p>
            <a:endParaRPr lang="en-AU" dirty="0"/>
          </a:p>
          <a:p>
            <a:r>
              <a:rPr lang="en-AU" dirty="0"/>
              <a:t>Some thoughts: </a:t>
            </a:r>
          </a:p>
          <a:p>
            <a:endParaRPr lang="en-AU" dirty="0"/>
          </a:p>
          <a:p>
            <a:pPr marL="285750" indent="-285750">
              <a:buFontTx/>
              <a:buChar char="-"/>
            </a:pPr>
            <a:r>
              <a:rPr lang="en-AU" dirty="0"/>
              <a:t>Start small but think big!</a:t>
            </a:r>
          </a:p>
          <a:p>
            <a:pPr marL="285750" indent="-285750">
              <a:buFontTx/>
              <a:buChar char="-"/>
            </a:pPr>
            <a:r>
              <a:rPr lang="en-AU" dirty="0"/>
              <a:t>Start with who and what you know</a:t>
            </a:r>
          </a:p>
          <a:p>
            <a:pPr marL="285750" indent="-285750">
              <a:buFontTx/>
              <a:buChar char="-"/>
            </a:pPr>
            <a:r>
              <a:rPr lang="en-AU" dirty="0"/>
              <a:t>Build relationship with each other and an identity, a sense of community and team-work</a:t>
            </a:r>
          </a:p>
          <a:p>
            <a:pPr marL="285750" indent="-285750">
              <a:buFontTx/>
              <a:buChar char="-"/>
            </a:pPr>
            <a:r>
              <a:rPr lang="en-AU" dirty="0"/>
              <a:t>Define your core –purpose / reason for being (a public concern) this is the fire that drives a community business </a:t>
            </a:r>
          </a:p>
          <a:p>
            <a:pPr marL="285750" indent="-285750">
              <a:buFontTx/>
              <a:buChar char="-"/>
            </a:pPr>
            <a:r>
              <a:rPr lang="en-AU" dirty="0"/>
              <a:t>Identify economic opportunities that match with members abilities and needs </a:t>
            </a:r>
          </a:p>
          <a:p>
            <a:pPr marL="285750" indent="-285750">
              <a:buFontTx/>
              <a:buChar char="-"/>
            </a:pPr>
            <a:r>
              <a:rPr lang="en-AU" dirty="0"/>
              <a:t>Trial / Experiment on small scale (its ok to fall down as long as you can get up again)</a:t>
            </a:r>
          </a:p>
          <a:p>
            <a:pPr marL="285750" indent="-285750">
              <a:buFontTx/>
              <a:buChar char="-"/>
            </a:pPr>
            <a:r>
              <a:rPr lang="en-AU" dirty="0"/>
              <a:t>Build capacity by looking to relationships, resources, knowledge and decision making</a:t>
            </a:r>
          </a:p>
          <a:p>
            <a:pPr marL="285750" indent="-285750">
              <a:buFontTx/>
              <a:buChar char="-"/>
            </a:pPr>
            <a:r>
              <a:rPr lang="en-AU" dirty="0"/>
              <a:t>When ready develop formal strategic or business plan</a:t>
            </a:r>
          </a:p>
          <a:p>
            <a:pPr marL="285750" indent="-285750">
              <a:buFontTx/>
              <a:buChar char="-"/>
            </a:pPr>
            <a:r>
              <a:rPr lang="en-AU" dirty="0"/>
              <a:t>Reach out to others on the same journey e.g. QSEC</a:t>
            </a:r>
          </a:p>
          <a:p>
            <a:pPr marL="285750" indent="-285750">
              <a:buFontTx/>
              <a:buChar char="-"/>
            </a:pPr>
            <a:endParaRPr lang="en-AU" dirty="0"/>
          </a:p>
          <a:p>
            <a:pPr marL="285750" indent="-285750">
              <a:buFontTx/>
              <a:buChar char="-"/>
            </a:pPr>
            <a:endParaRPr lang="en-AU" dirty="0"/>
          </a:p>
          <a:p>
            <a:pPr marL="285750" indent="-285750">
              <a:buFontTx/>
              <a:buChar char="-"/>
            </a:pPr>
            <a:endParaRPr lang="en-AU" dirty="0"/>
          </a:p>
        </p:txBody>
      </p:sp>
    </p:spTree>
    <p:extLst>
      <p:ext uri="{BB962C8B-B14F-4D97-AF65-F5344CB8AC3E}">
        <p14:creationId xmlns:p14="http://schemas.microsoft.com/office/powerpoint/2010/main" val="136492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a:t>Selected Resources:	</a:t>
            </a:r>
            <a:r>
              <a:rPr lang="en-AU"/>
              <a:t>	</a:t>
            </a:r>
          </a:p>
        </p:txBody>
      </p:sp>
      <p:sp>
        <p:nvSpPr>
          <p:cNvPr id="3" name="Text Placeholder 2"/>
          <p:cNvSpPr>
            <a:spLocks noGrp="1"/>
          </p:cNvSpPr>
          <p:nvPr>
            <p:ph type="body" sz="quarter" idx="14"/>
          </p:nvPr>
        </p:nvSpPr>
        <p:spPr>
          <a:xfrm>
            <a:off x="1684339" y="6165304"/>
            <a:ext cx="8824911" cy="360000"/>
          </a:xfrm>
        </p:spPr>
        <p:txBody>
          <a:bodyPr/>
          <a:lstStyle/>
          <a:p>
            <a:r>
              <a:rPr lang="en-AU"/>
              <a:t>‘ </a:t>
            </a:r>
          </a:p>
        </p:txBody>
      </p:sp>
      <p:sp>
        <p:nvSpPr>
          <p:cNvPr id="4" name="Rectangle 3"/>
          <p:cNvSpPr/>
          <p:nvPr/>
        </p:nvSpPr>
        <p:spPr>
          <a:xfrm>
            <a:off x="1020417" y="856357"/>
            <a:ext cx="9886122" cy="5262979"/>
          </a:xfrm>
          <a:prstGeom prst="rect">
            <a:avLst/>
          </a:prstGeom>
        </p:spPr>
        <p:txBody>
          <a:bodyPr wrap="square">
            <a:spAutoFit/>
          </a:bodyPr>
          <a:lstStyle/>
          <a:p>
            <a:endParaRPr lang="en-AU" sz="2400" dirty="0"/>
          </a:p>
          <a:p>
            <a:pPr marL="342900" indent="-342900">
              <a:buFontTx/>
              <a:buChar char="-"/>
            </a:pPr>
            <a:r>
              <a:rPr lang="en-AU" sz="2400" dirty="0"/>
              <a:t>Recent action research on NCEC titled ‘The Possibility of Cooperatives’ </a:t>
            </a:r>
            <a:r>
              <a:rPr lang="en-AU" sz="2400" dirty="0">
                <a:hlinkClick r:id="rId2"/>
              </a:rPr>
              <a:t>https://www.tandfonline.com/doi/abs/10.1080/09687599.2019.1594699?af=R&amp;journalCode=cdso20</a:t>
            </a:r>
            <a:endParaRPr lang="en-AU" sz="2400" dirty="0"/>
          </a:p>
          <a:p>
            <a:pPr marL="342900" indent="-342900">
              <a:buFontTx/>
              <a:buChar char="-"/>
            </a:pPr>
            <a:r>
              <a:rPr lang="en-AU" sz="2400" dirty="0"/>
              <a:t>Mountain Mowing Men video: </a:t>
            </a:r>
            <a:r>
              <a:rPr lang="en-AU" sz="2400" dirty="0">
                <a:hlinkClick r:id="rId3"/>
              </a:rPr>
              <a:t>https://vimeo.com/302663983</a:t>
            </a:r>
            <a:endParaRPr lang="en-AU" sz="2400" dirty="0"/>
          </a:p>
          <a:p>
            <a:endParaRPr lang="en-AU" sz="2400" dirty="0"/>
          </a:p>
          <a:p>
            <a:r>
              <a:rPr lang="en-AU" sz="2400" dirty="0"/>
              <a:t>- ‘Get Mutual’ Co-op Builder Website with Case studies etc</a:t>
            </a:r>
          </a:p>
          <a:p>
            <a:r>
              <a:rPr lang="en-AU" sz="2400" u="sng" dirty="0">
                <a:hlinkClick r:id="rId4"/>
              </a:rPr>
              <a:t>https://www.getmutual.coop/</a:t>
            </a:r>
            <a:endParaRPr lang="en-AU" sz="2400" dirty="0"/>
          </a:p>
          <a:p>
            <a:endParaRPr lang="en-AU" sz="2400" dirty="0"/>
          </a:p>
          <a:p>
            <a:r>
              <a:rPr lang="en-AU" sz="2400" dirty="0"/>
              <a:t>- NCEC Website with free story of Nundah Co-op “Participation and Production a resource for community enterprise” on “Publications Page”</a:t>
            </a:r>
          </a:p>
          <a:p>
            <a:r>
              <a:rPr lang="en-AU" sz="2400" u="sng" dirty="0">
                <a:hlinkClick r:id="rId5"/>
              </a:rPr>
              <a:t>www.ncec.com.au</a:t>
            </a:r>
            <a:endParaRPr lang="en-AU" sz="2400" u="sng" dirty="0"/>
          </a:p>
          <a:p>
            <a:endParaRPr lang="en-AU" sz="2400" dirty="0"/>
          </a:p>
          <a:p>
            <a:r>
              <a:rPr lang="en-AU" sz="2400" dirty="0"/>
              <a:t>- A critical perspective: </a:t>
            </a:r>
            <a:r>
              <a:rPr lang="en-AU" sz="2400" dirty="0">
                <a:hlinkClick r:id="rId6"/>
              </a:rPr>
              <a:t>Prof Jo </a:t>
            </a:r>
            <a:r>
              <a:rPr lang="en-AU" sz="2400" dirty="0" err="1">
                <a:hlinkClick r:id="rId6"/>
              </a:rPr>
              <a:t>Barraket’s</a:t>
            </a:r>
            <a:r>
              <a:rPr lang="en-AU" sz="2400" dirty="0">
                <a:hlinkClick r:id="rId6"/>
              </a:rPr>
              <a:t> opinion piece on Social Enterprise </a:t>
            </a:r>
            <a:endParaRPr lang="en-AU" sz="2400" dirty="0">
              <a:solidFill>
                <a:srgbClr val="000000"/>
              </a:solidFill>
            </a:endParaRPr>
          </a:p>
        </p:txBody>
      </p:sp>
    </p:spTree>
    <p:extLst>
      <p:ext uri="{BB962C8B-B14F-4D97-AF65-F5344CB8AC3E}">
        <p14:creationId xmlns:p14="http://schemas.microsoft.com/office/powerpoint/2010/main" val="402660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8B83-ABBE-4E18-B6ED-85EFADC16160}"/>
              </a:ext>
            </a:extLst>
          </p:cNvPr>
          <p:cNvSpPr>
            <a:spLocks noGrp="1"/>
          </p:cNvSpPr>
          <p:nvPr>
            <p:ph type="title"/>
          </p:nvPr>
        </p:nvSpPr>
        <p:spPr/>
        <p:txBody>
          <a:bodyPr/>
          <a:lstStyle/>
          <a:p>
            <a:r>
              <a:rPr lang="en-AU" dirty="0"/>
              <a:t>Provocation</a:t>
            </a:r>
          </a:p>
        </p:txBody>
      </p:sp>
      <p:sp>
        <p:nvSpPr>
          <p:cNvPr id="3" name="Content Placeholder 2">
            <a:extLst>
              <a:ext uri="{FF2B5EF4-FFF2-40B4-BE49-F238E27FC236}">
                <a16:creationId xmlns:a16="http://schemas.microsoft.com/office/drawing/2014/main" id="{4E8666CF-F308-44E9-9828-A89513B1F4AE}"/>
              </a:ext>
            </a:extLst>
          </p:cNvPr>
          <p:cNvSpPr>
            <a:spLocks noGrp="1"/>
          </p:cNvSpPr>
          <p:nvPr>
            <p:ph idx="1"/>
          </p:nvPr>
        </p:nvSpPr>
        <p:spPr>
          <a:xfrm>
            <a:off x="553104" y="822711"/>
            <a:ext cx="10859815" cy="5500030"/>
          </a:xfrm>
        </p:spPr>
        <p:txBody>
          <a:bodyPr/>
          <a:lstStyle/>
          <a:p>
            <a:r>
              <a:rPr lang="en-AU" dirty="0"/>
              <a:t>Community Development provides a fit for purpose method for developing a social enterprise, requiring little if any addition other than at a level of detail. </a:t>
            </a:r>
          </a:p>
          <a:p>
            <a:endParaRPr lang="en-AU" dirty="0"/>
          </a:p>
          <a:p>
            <a:r>
              <a:rPr lang="en-AU" dirty="0"/>
              <a:t>The key ‘movements’ in the work provide a great guide: </a:t>
            </a:r>
          </a:p>
          <a:p>
            <a:endParaRPr lang="en-AU" dirty="0"/>
          </a:p>
          <a:p>
            <a:pPr marL="285750" indent="-285750">
              <a:buFontTx/>
              <a:buChar char="-"/>
            </a:pPr>
            <a:r>
              <a:rPr lang="en-AU" b="1" dirty="0"/>
              <a:t>Go to the people </a:t>
            </a:r>
            <a:r>
              <a:rPr lang="en-AU" dirty="0"/>
              <a:t>(spend time building relationships and an understanding of peoples situation)</a:t>
            </a:r>
          </a:p>
          <a:p>
            <a:pPr marL="285750" indent="-285750">
              <a:buFontTx/>
              <a:buChar char="-"/>
            </a:pPr>
            <a:r>
              <a:rPr lang="en-AU" b="1" dirty="0"/>
              <a:t>Listen to the people </a:t>
            </a:r>
            <a:r>
              <a:rPr lang="en-AU" dirty="0"/>
              <a:t>(look out for shared social, cultural, economic or environmental agendas)</a:t>
            </a:r>
          </a:p>
          <a:p>
            <a:pPr marL="285750" indent="-285750">
              <a:buFontTx/>
              <a:buChar char="-"/>
            </a:pPr>
            <a:r>
              <a:rPr lang="en-AU" b="1" dirty="0"/>
              <a:t>Invite people together </a:t>
            </a:r>
            <a:r>
              <a:rPr lang="en-AU" dirty="0"/>
              <a:t>and support the movement from a </a:t>
            </a:r>
          </a:p>
          <a:p>
            <a:pPr marL="285750" indent="-285750">
              <a:buFontTx/>
              <a:buChar char="-"/>
            </a:pPr>
            <a:r>
              <a:rPr lang="en-AU" dirty="0"/>
              <a:t>‘</a:t>
            </a:r>
            <a:r>
              <a:rPr lang="en-AU" b="1" dirty="0"/>
              <a:t>Private to public </a:t>
            </a:r>
            <a:r>
              <a:rPr lang="en-AU" dirty="0"/>
              <a:t>concern’. (individual problem identified as a community or structural issue e.g. ‘it’s not my fault’ and the indignation of ‘something should and can be done!’)</a:t>
            </a:r>
          </a:p>
          <a:p>
            <a:pPr marL="285750" indent="-285750">
              <a:buFontTx/>
              <a:buChar char="-"/>
            </a:pPr>
            <a:r>
              <a:rPr lang="en-AU" b="1" dirty="0"/>
              <a:t>Support people to Build Capacity </a:t>
            </a:r>
            <a:r>
              <a:rPr lang="en-AU" dirty="0"/>
              <a:t>(building knowledge, relationships, resources and decision making)</a:t>
            </a:r>
          </a:p>
          <a:p>
            <a:endParaRPr lang="en-AU" dirty="0"/>
          </a:p>
          <a:p>
            <a:r>
              <a:rPr lang="en-AU" dirty="0"/>
              <a:t>If you were to add anything to this it might be </a:t>
            </a:r>
            <a:r>
              <a:rPr lang="en-AU" b="1" dirty="0"/>
              <a:t>helping the people to balance “Participation and Production”</a:t>
            </a:r>
            <a:r>
              <a:rPr lang="en-AU" dirty="0"/>
              <a:t> i.e. people’s meaningful engagement with maintenance of a productive and profitable business - a core creative tension in social enterprise. Hopefully our story will demonstrate this.</a:t>
            </a:r>
          </a:p>
        </p:txBody>
      </p:sp>
    </p:spTree>
    <p:extLst>
      <p:ext uri="{BB962C8B-B14F-4D97-AF65-F5344CB8AC3E}">
        <p14:creationId xmlns:p14="http://schemas.microsoft.com/office/powerpoint/2010/main" val="609095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a:t>The Nundah Co-op Story </a:t>
            </a:r>
          </a:p>
        </p:txBody>
      </p:sp>
      <p:sp>
        <p:nvSpPr>
          <p:cNvPr id="3" name="Text Placeholder 2"/>
          <p:cNvSpPr>
            <a:spLocks noGrp="1"/>
          </p:cNvSpPr>
          <p:nvPr>
            <p:ph type="body" sz="quarter" idx="14"/>
          </p:nvPr>
        </p:nvSpPr>
        <p:spPr/>
        <p:txBody>
          <a:bodyPr/>
          <a:lstStyle/>
          <a:p>
            <a:r>
              <a:rPr lang="en-AU"/>
              <a:t>Pictured: Nundah Community Enterprises Cooperative (NCEC) Parks and Mowing and Café and Catering  teams.</a:t>
            </a:r>
          </a:p>
        </p:txBody>
      </p:sp>
      <p:pic>
        <p:nvPicPr>
          <p:cNvPr id="1026" name="Picture 2" descr="C:\Users\rwarner\Desktop\Marketing Templates\parks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1268760"/>
            <a:ext cx="3999831" cy="39998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NCEC\Photos and Video\2014\1075488_539624506091850_429556994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7099" y="2149007"/>
            <a:ext cx="4680519" cy="31195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warner\Desktop\Marketing Templates\SEAwards 2015 Winners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795" y="506970"/>
            <a:ext cx="1379564" cy="13795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warner\Desktop\Marketing Templates\Short list badg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8231" y="506970"/>
            <a:ext cx="1379564" cy="13795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warner\Desktop\unnam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1949" y="563829"/>
            <a:ext cx="1265846" cy="1265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sign with white text&#10;&#10;Description automatically generated">
            <a:extLst>
              <a:ext uri="{FF2B5EF4-FFF2-40B4-BE49-F238E27FC236}">
                <a16:creationId xmlns:a16="http://schemas.microsoft.com/office/drawing/2014/main" id="{073E3046-42F4-455C-A08C-722E4E3A2BF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923" y="548472"/>
            <a:ext cx="1265847" cy="1265847"/>
          </a:xfrm>
          <a:prstGeom prst="rect">
            <a:avLst/>
          </a:prstGeom>
        </p:spPr>
      </p:pic>
    </p:spTree>
    <p:extLst>
      <p:ext uri="{BB962C8B-B14F-4D97-AF65-F5344CB8AC3E}">
        <p14:creationId xmlns:p14="http://schemas.microsoft.com/office/powerpoint/2010/main" val="197335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931" y="1127342"/>
            <a:ext cx="10121462" cy="5194878"/>
          </a:xfrm>
        </p:spPr>
        <p:txBody>
          <a:bodyPr vert="horz" lIns="0" tIns="45720" rIns="0" bIns="45720" rtlCol="0" anchor="t">
            <a:noAutofit/>
          </a:bodyPr>
          <a:lstStyle/>
          <a:p>
            <a:pPr marL="196215"/>
            <a:r>
              <a:rPr lang="en-AU" sz="2700"/>
              <a:t>Nundah Community Enterprises Cooperative (NCEC) was formed out of the aspirations of people with intellectual disabilities and mental health issues who desperately wanted to work but remained long-term unemployed. This population experience among the highest and most persistent unemployment of any in Australia. They had tried over and over to find a job - but it didn't feel like anyone was listening.</a:t>
            </a:r>
            <a:endParaRPr lang="en-US" altLang="en-US" sz="3200" i="1">
              <a:cs typeface="Calibri"/>
            </a:endParaRPr>
          </a:p>
          <a:p>
            <a:pPr marL="196215"/>
            <a:r>
              <a:rPr lang="en-US" altLang="en-US" sz="3200" i="1"/>
              <a:t> </a:t>
            </a:r>
            <a:br>
              <a:rPr lang="en-US" altLang="en-US" sz="3200" i="1"/>
            </a:br>
            <a:endParaRPr lang="en-US" altLang="en-US" sz="3200" i="1">
              <a:cs typeface="Calibri"/>
            </a:endParaRPr>
          </a:p>
          <a:p>
            <a:pPr marL="196215"/>
            <a:endParaRPr lang="en-AU" sz="2700">
              <a:cs typeface="Calibri"/>
            </a:endParaRPr>
          </a:p>
          <a:p>
            <a:pPr marL="196215"/>
            <a:endParaRPr lang="en-AU" sz="2700">
              <a:cs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302" y="4001074"/>
            <a:ext cx="4296591" cy="1490523"/>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663" y="3712977"/>
            <a:ext cx="1511151" cy="1802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2">
            <a:extLst>
              <a:ext uri="{FF2B5EF4-FFF2-40B4-BE49-F238E27FC236}">
                <a16:creationId xmlns:a16="http://schemas.microsoft.com/office/drawing/2014/main" id="{1768FC00-80DA-4F7B-A11D-6875EE31E72E}"/>
              </a:ext>
            </a:extLst>
          </p:cNvPr>
          <p:cNvSpPr>
            <a:spLocks noGrp="1"/>
          </p:cNvSpPr>
          <p:nvPr>
            <p:ph type="title"/>
          </p:nvPr>
        </p:nvSpPr>
        <p:spPr>
          <a:xfrm>
            <a:off x="664616" y="255600"/>
            <a:ext cx="10859815" cy="941152"/>
          </a:xfrm>
        </p:spPr>
        <p:txBody>
          <a:bodyPr/>
          <a:lstStyle/>
          <a:p>
            <a:r>
              <a:rPr lang="en-AU"/>
              <a:t>The beginning – listening to people’s stories:	</a:t>
            </a:r>
          </a:p>
        </p:txBody>
      </p:sp>
    </p:spTree>
    <p:extLst>
      <p:ext uri="{BB962C8B-B14F-4D97-AF65-F5344CB8AC3E}">
        <p14:creationId xmlns:p14="http://schemas.microsoft.com/office/powerpoint/2010/main" val="121179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191227" y="642938"/>
            <a:ext cx="10143080" cy="5411391"/>
          </a:xfrm>
        </p:spPr>
        <p:txBody>
          <a:bodyPr vert="horz" lIns="0" tIns="45720" rIns="0" bIns="45720" rtlCol="0" anchor="t">
            <a:noAutofit/>
          </a:bodyPr>
          <a:lstStyle/>
          <a:p>
            <a:pPr marL="196215" algn="ctr">
              <a:defRPr/>
            </a:pPr>
            <a:r>
              <a:rPr lang="en-US" altLang="en-US" sz="4100" b="1" u="sng">
                <a:solidFill>
                  <a:schemeClr val="accent2"/>
                </a:solidFill>
                <a:cs typeface="Calibri"/>
              </a:rPr>
              <a:t>1995-1997:</a:t>
            </a:r>
          </a:p>
          <a:p>
            <a:pPr marL="196215" algn="ctr">
              <a:defRPr/>
            </a:pPr>
            <a:r>
              <a:rPr lang="en-US" altLang="en-US" sz="4100" i="1">
                <a:solidFill>
                  <a:schemeClr val="accent2"/>
                </a:solidFill>
                <a:cs typeface="Calibri"/>
              </a:rPr>
              <a:t>bringing people together </a:t>
            </a:r>
          </a:p>
        </p:txBody>
      </p:sp>
      <p:sp>
        <p:nvSpPr>
          <p:cNvPr id="2" name="TextBox 1">
            <a:extLst>
              <a:ext uri="{FF2B5EF4-FFF2-40B4-BE49-F238E27FC236}">
                <a16:creationId xmlns:a16="http://schemas.microsoft.com/office/drawing/2014/main" id="{0A11FF27-6FBC-46E6-84DB-AC9B37FFE373}"/>
              </a:ext>
            </a:extLst>
          </p:cNvPr>
          <p:cNvSpPr txBox="1"/>
          <p:nvPr/>
        </p:nvSpPr>
        <p:spPr>
          <a:xfrm>
            <a:off x="1222444" y="1757464"/>
            <a:ext cx="9982198"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AU" sz="2000">
              <a:cs typeface="Calibri"/>
            </a:endParaRPr>
          </a:p>
          <a:p>
            <a:endParaRPr lang="en-AU" sz="2000">
              <a:cs typeface="Calibri"/>
            </a:endParaRPr>
          </a:p>
          <a:p>
            <a:r>
              <a:rPr lang="en-AU" sz="2000">
                <a:cs typeface="Calibri"/>
              </a:rPr>
              <a:t>In 1995 community workers in Nundah who had listened to a number of people with similar stories, suggested they meet to discuss the common issue of employment. A public meeting at the Nundah Neighbourhood Centre and the group were joined by volunteers from the centre who wanted to help. This new group decided to work together and form their own </a:t>
            </a:r>
            <a:r>
              <a:rPr lang="en-AU" sz="2000" i="1">
                <a:cs typeface="Calibri"/>
              </a:rPr>
              <a:t>people's organisation </a:t>
            </a:r>
            <a:r>
              <a:rPr lang="en-AU" sz="2000">
                <a:cs typeface="Calibri"/>
              </a:rPr>
              <a:t>creating meaningful employment for people with disabilities. </a:t>
            </a:r>
            <a:endParaRPr lang="en-US" sz="2000">
              <a:cs typeface="Calibri"/>
            </a:endParaRPr>
          </a:p>
          <a:p>
            <a:endParaRPr lang="en-AU" sz="2000">
              <a:cs typeface="Calibri"/>
            </a:endParaRPr>
          </a:p>
          <a:p>
            <a:r>
              <a:rPr lang="en-AU" sz="2000">
                <a:cs typeface="Calibri"/>
              </a:rPr>
              <a:t>Over the next couple of years they:</a:t>
            </a:r>
            <a:endParaRPr lang="en-US" sz="2000">
              <a:cs typeface="Calibri"/>
            </a:endParaRPr>
          </a:p>
          <a:p>
            <a:endParaRPr lang="en-AU" sz="2000">
              <a:cs typeface="Calibri"/>
            </a:endParaRPr>
          </a:p>
          <a:p>
            <a:pPr marL="285750" indent="-285750">
              <a:buFont typeface="Arial"/>
              <a:buChar char="•"/>
            </a:pPr>
            <a:r>
              <a:rPr lang="en-AU" sz="2000">
                <a:cs typeface="Calibri"/>
              </a:rPr>
              <a:t>Built relationships with each other and the local community</a:t>
            </a:r>
          </a:p>
          <a:p>
            <a:pPr marL="285750" indent="-285750">
              <a:buFont typeface="Arial"/>
              <a:buChar char="•"/>
            </a:pPr>
            <a:r>
              <a:rPr lang="en-AU" sz="2000">
                <a:cs typeface="Calibri"/>
              </a:rPr>
              <a:t>Experimented with different types of work</a:t>
            </a:r>
          </a:p>
          <a:p>
            <a:pPr marL="285750" indent="-285750">
              <a:buFont typeface="Arial"/>
              <a:buChar char="•"/>
            </a:pPr>
            <a:r>
              <a:rPr lang="en-AU" sz="2000">
                <a:cs typeface="Calibri"/>
              </a:rPr>
              <a:t>Explored models of employment creation</a:t>
            </a:r>
          </a:p>
          <a:p>
            <a:endParaRPr lang="en-AU">
              <a:cs typeface="Calibri"/>
            </a:endParaRPr>
          </a:p>
          <a:p>
            <a:endParaRPr lang="en-AU">
              <a:cs typeface="Calibri"/>
            </a:endParaRPr>
          </a:p>
        </p:txBody>
      </p:sp>
    </p:spTree>
    <p:extLst>
      <p:ext uri="{BB962C8B-B14F-4D97-AF65-F5344CB8AC3E}">
        <p14:creationId xmlns:p14="http://schemas.microsoft.com/office/powerpoint/2010/main" val="155743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3AF1-BC1F-44C5-9BE5-F953333F8210}"/>
              </a:ext>
            </a:extLst>
          </p:cNvPr>
          <p:cNvSpPr>
            <a:spLocks noGrp="1"/>
          </p:cNvSpPr>
          <p:nvPr>
            <p:ph type="title"/>
          </p:nvPr>
        </p:nvSpPr>
        <p:spPr>
          <a:xfrm>
            <a:off x="838201" y="149577"/>
            <a:ext cx="10515600" cy="1210294"/>
          </a:xfrm>
          <a:prstGeom prst="rect">
            <a:avLst/>
          </a:prstGeom>
        </p:spPr>
        <p:txBody>
          <a:bodyPr anchor="t">
            <a:normAutofit/>
          </a:bodyPr>
          <a:lstStyle/>
          <a:p>
            <a:r>
              <a:rPr lang="en-US" sz="3200" b="1">
                <a:solidFill>
                  <a:schemeClr val="accent2"/>
                </a:solidFill>
              </a:rPr>
              <a:t>1998</a:t>
            </a:r>
            <a:br>
              <a:rPr lang="en-US" sz="3200" i="1">
                <a:solidFill>
                  <a:schemeClr val="accent2"/>
                </a:solidFill>
              </a:rPr>
            </a:br>
            <a:r>
              <a:rPr lang="en-US" sz="3200" i="1">
                <a:solidFill>
                  <a:schemeClr val="accent2"/>
                </a:solidFill>
              </a:rPr>
              <a:t>Foundation and Experimentation</a:t>
            </a:r>
          </a:p>
        </p:txBody>
      </p:sp>
      <p:sp>
        <p:nvSpPr>
          <p:cNvPr id="3" name="Content Placeholder 2">
            <a:extLst>
              <a:ext uri="{FF2B5EF4-FFF2-40B4-BE49-F238E27FC236}">
                <a16:creationId xmlns:a16="http://schemas.microsoft.com/office/drawing/2014/main" id="{FFA430A9-CC02-4DC3-AAEC-97C0DAC17F3A}"/>
              </a:ext>
            </a:extLst>
          </p:cNvPr>
          <p:cNvSpPr>
            <a:spLocks noGrp="1"/>
          </p:cNvSpPr>
          <p:nvPr>
            <p:ph idx="1"/>
          </p:nvPr>
        </p:nvSpPr>
        <p:spPr>
          <a:xfrm>
            <a:off x="838201" y="1580607"/>
            <a:ext cx="10515600" cy="4611964"/>
          </a:xfrm>
          <a:prstGeom prst="rect">
            <a:avLst/>
          </a:prstGeom>
        </p:spPr>
        <p:txBody>
          <a:bodyPr vert="horz" lIns="0" tIns="45720" rIns="0" bIns="45720" rtlCol="0">
            <a:normAutofit fontScale="77500" lnSpcReduction="20000"/>
          </a:bodyPr>
          <a:lstStyle/>
          <a:p>
            <a:pPr>
              <a:lnSpc>
                <a:spcPct val="90000"/>
              </a:lnSpc>
            </a:pPr>
            <a:endParaRPr lang="en-AU" sz="1300" b="1">
              <a:solidFill>
                <a:schemeClr val="tx1"/>
              </a:solidFill>
            </a:endParaRPr>
          </a:p>
          <a:p>
            <a:pPr>
              <a:lnSpc>
                <a:spcPct val="90000"/>
              </a:lnSpc>
            </a:pPr>
            <a:r>
              <a:rPr lang="en-AU" sz="2100">
                <a:solidFill>
                  <a:schemeClr val="tx1"/>
                </a:solidFill>
              </a:rPr>
              <a:t>In 1998 the eight people from this group decided to form their own workers co-op and Social Enterprise – the first of its type in Australia. A Co-op is a type of organisation set up around the needs of members and controlled by them. This model spoke to a group who had so often been in a position of having things done to them by others. </a:t>
            </a:r>
            <a:endParaRPr lang="en-US" sz="2100">
              <a:solidFill>
                <a:schemeClr val="tx1"/>
              </a:solidFill>
            </a:endParaRPr>
          </a:p>
          <a:p>
            <a:pPr>
              <a:lnSpc>
                <a:spcPct val="90000"/>
              </a:lnSpc>
            </a:pPr>
            <a:endParaRPr lang="en-AU" sz="2100">
              <a:solidFill>
                <a:schemeClr val="tx1"/>
              </a:solidFill>
            </a:endParaRPr>
          </a:p>
          <a:p>
            <a:pPr>
              <a:lnSpc>
                <a:spcPct val="90000"/>
              </a:lnSpc>
            </a:pPr>
            <a:r>
              <a:rPr lang="en-AU" sz="2100">
                <a:solidFill>
                  <a:schemeClr val="tx1"/>
                </a:solidFill>
              </a:rPr>
              <a:t>Over the next couple of years co-op members explored a series of employment creating projects such as:</a:t>
            </a:r>
          </a:p>
          <a:p>
            <a:pPr>
              <a:lnSpc>
                <a:spcPct val="90000"/>
              </a:lnSpc>
            </a:pPr>
            <a:endParaRPr lang="en-AU" sz="2100">
              <a:solidFill>
                <a:schemeClr val="tx1"/>
              </a:solidFill>
            </a:endParaRPr>
          </a:p>
          <a:p>
            <a:pPr marL="285750" indent="-285750">
              <a:lnSpc>
                <a:spcPct val="90000"/>
              </a:lnSpc>
              <a:buChar char="•"/>
            </a:pPr>
            <a:r>
              <a:rPr lang="en-AU" sz="2100">
                <a:solidFill>
                  <a:schemeClr val="tx1"/>
                </a:solidFill>
              </a:rPr>
              <a:t>Yard mowing</a:t>
            </a:r>
          </a:p>
          <a:p>
            <a:pPr marL="285750" indent="-285750">
              <a:lnSpc>
                <a:spcPct val="90000"/>
              </a:lnSpc>
              <a:buChar char="•"/>
            </a:pPr>
            <a:r>
              <a:rPr lang="en-AU" sz="2100">
                <a:solidFill>
                  <a:schemeClr val="tx1"/>
                </a:solidFill>
              </a:rPr>
              <a:t>Card-making</a:t>
            </a:r>
          </a:p>
          <a:p>
            <a:pPr marL="285750" indent="-285750">
              <a:lnSpc>
                <a:spcPct val="90000"/>
              </a:lnSpc>
              <a:buChar char="•"/>
            </a:pPr>
            <a:r>
              <a:rPr lang="en-AU" sz="2100">
                <a:solidFill>
                  <a:schemeClr val="tx1"/>
                </a:solidFill>
              </a:rPr>
              <a:t>A veggie box delivery service</a:t>
            </a:r>
          </a:p>
          <a:p>
            <a:pPr marL="285750" indent="-285750">
              <a:lnSpc>
                <a:spcPct val="90000"/>
              </a:lnSpc>
              <a:buChar char="•"/>
            </a:pPr>
            <a:endParaRPr lang="en-AU" sz="2100">
              <a:solidFill>
                <a:schemeClr val="tx1"/>
              </a:solidFill>
            </a:endParaRPr>
          </a:p>
          <a:p>
            <a:pPr>
              <a:lnSpc>
                <a:spcPct val="90000"/>
              </a:lnSpc>
            </a:pPr>
            <a:r>
              <a:rPr lang="en-AU" sz="2100">
                <a:solidFill>
                  <a:schemeClr val="tx1"/>
                </a:solidFill>
              </a:rPr>
              <a:t>The group didn't wait for resources to begin this work but used those already at hand including:</a:t>
            </a:r>
          </a:p>
          <a:p>
            <a:pPr>
              <a:lnSpc>
                <a:spcPct val="90000"/>
              </a:lnSpc>
            </a:pPr>
            <a:endParaRPr lang="en-AU" sz="2100">
              <a:solidFill>
                <a:schemeClr val="tx1"/>
              </a:solidFill>
            </a:endParaRPr>
          </a:p>
          <a:p>
            <a:pPr marL="285750" indent="-285750">
              <a:lnSpc>
                <a:spcPct val="90000"/>
              </a:lnSpc>
              <a:buChar char="•"/>
            </a:pPr>
            <a:r>
              <a:rPr lang="en-AU" sz="2100">
                <a:solidFill>
                  <a:schemeClr val="tx1"/>
                </a:solidFill>
              </a:rPr>
              <a:t>Their knowledge and skills</a:t>
            </a:r>
          </a:p>
          <a:p>
            <a:pPr marL="285750" indent="-285750">
              <a:lnSpc>
                <a:spcPct val="90000"/>
              </a:lnSpc>
              <a:buChar char="•"/>
            </a:pPr>
            <a:r>
              <a:rPr lang="en-AU" sz="2100">
                <a:solidFill>
                  <a:schemeClr val="tx1"/>
                </a:solidFill>
              </a:rPr>
              <a:t>Their connections and relationships</a:t>
            </a:r>
          </a:p>
          <a:p>
            <a:pPr marL="285750" indent="-285750">
              <a:lnSpc>
                <a:spcPct val="90000"/>
              </a:lnSpc>
              <a:buChar char="•"/>
            </a:pPr>
            <a:r>
              <a:rPr lang="en-AU" sz="2100">
                <a:solidFill>
                  <a:schemeClr val="tx1"/>
                </a:solidFill>
              </a:rPr>
              <a:t>Unused community resources such as the basement and backyard of the Forester's Community Finance building - just around the corner from the Neighbourhood centre on Wood St </a:t>
            </a:r>
          </a:p>
          <a:p>
            <a:pPr marL="285750" indent="-285750">
              <a:lnSpc>
                <a:spcPct val="90000"/>
              </a:lnSpc>
              <a:buChar char="•"/>
            </a:pPr>
            <a:endParaRPr lang="en-AU" sz="1300">
              <a:solidFill>
                <a:schemeClr val="tx1"/>
              </a:solidFill>
            </a:endParaRPr>
          </a:p>
          <a:p>
            <a:pPr marL="285750" indent="-285750">
              <a:lnSpc>
                <a:spcPct val="90000"/>
              </a:lnSpc>
              <a:buChar char="•"/>
            </a:pPr>
            <a:endParaRPr lang="en-AU" sz="1300">
              <a:solidFill>
                <a:schemeClr val="tx1"/>
              </a:solidFill>
            </a:endParaRPr>
          </a:p>
          <a:p>
            <a:pPr>
              <a:lnSpc>
                <a:spcPct val="90000"/>
              </a:lnSpc>
            </a:pPr>
            <a:r>
              <a:rPr lang="en-AU" sz="1300">
                <a:solidFill>
                  <a:schemeClr val="tx1"/>
                </a:solidFill>
              </a:rPr>
              <a:t>- </a:t>
            </a:r>
          </a:p>
        </p:txBody>
      </p:sp>
    </p:spTree>
    <p:extLst>
      <p:ext uri="{BB962C8B-B14F-4D97-AF65-F5344CB8AC3E}">
        <p14:creationId xmlns:p14="http://schemas.microsoft.com/office/powerpoint/2010/main" val="333936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a:t>Building a Strong Community Economy by </a:t>
            </a:r>
            <a:br>
              <a:rPr lang="en-AU" b="1"/>
            </a:br>
            <a:r>
              <a:rPr lang="en-AU" b="1" i="1"/>
              <a:t>“Plugging the Leaks”</a:t>
            </a:r>
          </a:p>
        </p:txBody>
      </p:sp>
      <p:sp>
        <p:nvSpPr>
          <p:cNvPr id="3" name="Content Placeholder 2"/>
          <p:cNvSpPr>
            <a:spLocks noGrp="1"/>
          </p:cNvSpPr>
          <p:nvPr>
            <p:ph idx="1"/>
          </p:nvPr>
        </p:nvSpPr>
        <p:spPr>
          <a:xfrm>
            <a:off x="1683000" y="1268760"/>
            <a:ext cx="6141192" cy="4659074"/>
          </a:xfrm>
        </p:spPr>
        <p:txBody>
          <a:bodyPr/>
          <a:lstStyle/>
          <a:p>
            <a:r>
              <a:rPr lang="en-AU"/>
              <a:t>Lot’s of money and resources come into a community but much also flows out leaving little long term benefit. In our start-up phase we focused our  gaze on resources ‘leaking out’ of the community and then attempted to ‘plug the leaks’. This included:</a:t>
            </a:r>
          </a:p>
          <a:p>
            <a:pPr lvl="1"/>
            <a:r>
              <a:rPr lang="en-AU" sz="2100"/>
              <a:t>Local Parks that Council were paying a large Multi-National Corporation to mow.</a:t>
            </a:r>
          </a:p>
          <a:p>
            <a:pPr lvl="1"/>
            <a:r>
              <a:rPr lang="en-AU" sz="2100"/>
              <a:t>Local Businesses and Charities that were purchasing from caterers outside of the local community</a:t>
            </a:r>
          </a:p>
          <a:p>
            <a:pPr lvl="1"/>
            <a:r>
              <a:rPr lang="en-AU" sz="2100"/>
              <a:t>Job service providers and training companies receiving significant incomes but not achieving real &amp; substantive long-term outcomes </a:t>
            </a:r>
          </a:p>
          <a:p>
            <a:pPr lvl="1"/>
            <a:r>
              <a:rPr lang="en-AU" sz="2100"/>
              <a:t>Rent going to private landlords  </a:t>
            </a:r>
          </a:p>
          <a:p>
            <a:pPr lvl="1"/>
            <a:r>
              <a:rPr lang="en-AU" sz="2100"/>
              <a:t>Pay day lenders exploiting people on low incomes </a:t>
            </a:r>
          </a:p>
          <a:p>
            <a:endParaRPr lang="en-AU"/>
          </a:p>
        </p:txBody>
      </p:sp>
      <p:pic>
        <p:nvPicPr>
          <p:cNvPr id="1026" name="Picture 2" descr="C:\Users\rwarner\Desktop\leakybuck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090" y="1872102"/>
            <a:ext cx="292576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5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in the grass&#10;&#10;Description automatically generated">
            <a:extLst>
              <a:ext uri="{FF2B5EF4-FFF2-40B4-BE49-F238E27FC236}">
                <a16:creationId xmlns:a16="http://schemas.microsoft.com/office/drawing/2014/main" id="{9AF05D45-17EE-41A7-9925-D53C48165CAC}"/>
              </a:ext>
            </a:extLst>
          </p:cNvPr>
          <p:cNvPicPr>
            <a:picLocks noChangeAspect="1"/>
          </p:cNvPicPr>
          <p:nvPr/>
        </p:nvPicPr>
        <p:blipFill rotWithShape="1">
          <a:blip r:embed="rId2">
            <a:extLst>
              <a:ext uri="{28A0092B-C50C-407E-A947-70E740481C1C}">
                <a14:useLocalDpi xmlns:a14="http://schemas.microsoft.com/office/drawing/2010/main" val="0"/>
              </a:ext>
            </a:extLst>
          </a:blip>
          <a:srcRect l="15844" t="14639" r="2740" b="2"/>
          <a:stretch/>
        </p:blipFill>
        <p:spPr>
          <a:xfrm>
            <a:off x="213140" y="1323753"/>
            <a:ext cx="5881383" cy="4300870"/>
          </a:xfrm>
          <a:prstGeom prst="rect">
            <a:avLst/>
          </a:prstGeom>
          <a:noFill/>
        </p:spPr>
      </p:pic>
      <p:sp>
        <p:nvSpPr>
          <p:cNvPr id="3" name="Content Placeholder 2">
            <a:extLst>
              <a:ext uri="{FF2B5EF4-FFF2-40B4-BE49-F238E27FC236}">
                <a16:creationId xmlns:a16="http://schemas.microsoft.com/office/drawing/2014/main" id="{7EA9B880-F733-4B8E-A502-2E52A6F77D85}"/>
              </a:ext>
            </a:extLst>
          </p:cNvPr>
          <p:cNvSpPr>
            <a:spLocks noGrp="1"/>
          </p:cNvSpPr>
          <p:nvPr>
            <p:ph sz="quarter" idx="15"/>
          </p:nvPr>
        </p:nvSpPr>
        <p:spPr>
          <a:xfrm>
            <a:off x="6198647" y="1196752"/>
            <a:ext cx="5330215" cy="4646124"/>
          </a:xfrm>
          <a:prstGeom prst="rect">
            <a:avLst/>
          </a:prstGeom>
        </p:spPr>
        <p:txBody>
          <a:bodyPr vert="horz" lIns="0" tIns="45720" rIns="0" bIns="45720" rtlCol="0">
            <a:noAutofit/>
          </a:bodyPr>
          <a:lstStyle/>
          <a:p>
            <a:r>
              <a:rPr lang="en-US" sz="2000"/>
              <a:t>Around 2001/2002 the group participated in a local government planning process and asked if they could be paid to mow two small parks. This led to the first Social Procurement in Australia. Now the group mow more than 50 parks for council and the program has spread to more than 20 other social enterprises in Brisbane.</a:t>
            </a:r>
          </a:p>
          <a:p>
            <a:endParaRPr lang="en-US" sz="2000"/>
          </a:p>
          <a:p>
            <a:r>
              <a:rPr lang="en-US" sz="2000"/>
              <a:t>The co-op also employed its first paid coordinator David Langdon in this year - a former social work student with a business background - whose task was to work with co-op members and help grow the business to create meaningful work opportunities for members</a:t>
            </a:r>
          </a:p>
        </p:txBody>
      </p:sp>
      <p:sp>
        <p:nvSpPr>
          <p:cNvPr id="2" name="Title 1">
            <a:extLst>
              <a:ext uri="{FF2B5EF4-FFF2-40B4-BE49-F238E27FC236}">
                <a16:creationId xmlns:a16="http://schemas.microsoft.com/office/drawing/2014/main" id="{0E8E8E1E-140C-4D79-B9D5-3FE986874B56}"/>
              </a:ext>
            </a:extLst>
          </p:cNvPr>
          <p:cNvSpPr>
            <a:spLocks noGrp="1"/>
          </p:cNvSpPr>
          <p:nvPr>
            <p:ph type="title"/>
          </p:nvPr>
        </p:nvSpPr>
        <p:spPr>
          <a:xfrm>
            <a:off x="664616" y="255600"/>
            <a:ext cx="10859815" cy="941152"/>
          </a:xfrm>
          <a:prstGeom prst="rect">
            <a:avLst/>
          </a:prstGeom>
        </p:spPr>
        <p:txBody>
          <a:bodyPr anchor="t">
            <a:normAutofit/>
          </a:bodyPr>
          <a:lstStyle/>
          <a:p>
            <a:r>
              <a:rPr lang="en-US" b="1"/>
              <a:t>2001/2002 </a:t>
            </a:r>
            <a:br>
              <a:rPr lang="en-US" b="1"/>
            </a:br>
            <a:r>
              <a:rPr lang="en-US" i="1"/>
              <a:t>Establishment </a:t>
            </a:r>
          </a:p>
        </p:txBody>
      </p:sp>
      <p:sp>
        <p:nvSpPr>
          <p:cNvPr id="4" name="TextBox 3">
            <a:extLst>
              <a:ext uri="{FF2B5EF4-FFF2-40B4-BE49-F238E27FC236}">
                <a16:creationId xmlns:a16="http://schemas.microsoft.com/office/drawing/2014/main" id="{587F678B-C0C9-4FDD-A065-DBAF8D0530C0}"/>
              </a:ext>
            </a:extLst>
          </p:cNvPr>
          <p:cNvSpPr txBox="1"/>
          <p:nvPr/>
        </p:nvSpPr>
        <p:spPr>
          <a:xfrm>
            <a:off x="318977" y="5688419"/>
            <a:ext cx="5775546" cy="369332"/>
          </a:xfrm>
          <a:prstGeom prst="rect">
            <a:avLst/>
          </a:prstGeom>
          <a:noFill/>
        </p:spPr>
        <p:txBody>
          <a:bodyPr wrap="square" rtlCol="0">
            <a:spAutoFit/>
          </a:bodyPr>
          <a:lstStyle/>
          <a:p>
            <a:r>
              <a:rPr lang="en-AU"/>
              <a:t>NCEC members mow their first park!</a:t>
            </a:r>
          </a:p>
        </p:txBody>
      </p:sp>
    </p:spTree>
    <p:extLst>
      <p:ext uri="{BB962C8B-B14F-4D97-AF65-F5344CB8AC3E}">
        <p14:creationId xmlns:p14="http://schemas.microsoft.com/office/powerpoint/2010/main" val="174973969"/>
      </p:ext>
    </p:extLst>
  </p:cSld>
  <p:clrMapOvr>
    <a:masterClrMapping/>
  </p:clrMapOvr>
</p:sld>
</file>

<file path=ppt/theme/theme1.xml><?xml version="1.0" encoding="utf-8"?>
<a:theme xmlns:a="http://schemas.openxmlformats.org/drawingml/2006/main" name="GMcFee powerpoint template">
  <a:themeElements>
    <a:clrScheme name="Custom 4">
      <a:dk1>
        <a:srgbClr val="000000"/>
      </a:dk1>
      <a:lt1>
        <a:srgbClr val="FFFFFF"/>
      </a:lt1>
      <a:dk2>
        <a:srgbClr val="EC9B46"/>
      </a:dk2>
      <a:lt2>
        <a:srgbClr val="FFF2CC"/>
      </a:lt2>
      <a:accent1>
        <a:srgbClr val="770E00"/>
      </a:accent1>
      <a:accent2>
        <a:srgbClr val="EA5633"/>
      </a:accent2>
      <a:accent3>
        <a:srgbClr val="F4982B"/>
      </a:accent3>
      <a:accent4>
        <a:srgbClr val="999999"/>
      </a:accent4>
      <a:accent5>
        <a:srgbClr val="CCCCCC"/>
      </a:accent5>
      <a:accent6>
        <a:srgbClr val="595959"/>
      </a:accent6>
      <a:hlink>
        <a:srgbClr val="C76608"/>
      </a:hlink>
      <a:folHlink>
        <a:srgbClr val="C76608"/>
      </a:folHlink>
    </a:clrScheme>
    <a:fontScheme name="No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4D4086F138CB242A222194D07915DA4" ma:contentTypeVersion="4" ma:contentTypeDescription="Create a new document." ma:contentTypeScope="" ma:versionID="a684fdee0afe31ba120c2835f7948c89">
  <xsd:schema xmlns:xsd="http://www.w3.org/2001/XMLSchema" xmlns:xs="http://www.w3.org/2001/XMLSchema" xmlns:p="http://schemas.microsoft.com/office/2006/metadata/properties" xmlns:ns3="64ec9a19-5c64-44f5-9ef6-7f61fcdc671d" targetNamespace="http://schemas.microsoft.com/office/2006/metadata/properties" ma:root="true" ma:fieldsID="ca4cdcf5af4326083d36deeb2d247e8b" ns3:_="">
    <xsd:import namespace="64ec9a19-5c64-44f5-9ef6-7f61fcdc67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ec9a19-5c64-44f5-9ef6-7f61fcdc67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029787-AF13-4300-99ED-8B52CA0E506B}">
  <ds:schemaRefs>
    <ds:schemaRef ds:uri="64ec9a19-5c64-44f5-9ef6-7f61fcdc67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9CC2CDD-5FA9-40B1-92E6-B7BFFBE5CC4E}">
  <ds:schemaRefs>
    <ds:schemaRef ds:uri="http://schemas.microsoft.com/sharepoint/v3/contenttype/forms"/>
  </ds:schemaRefs>
</ds:datastoreItem>
</file>

<file path=customXml/itemProps3.xml><?xml version="1.0" encoding="utf-8"?>
<ds:datastoreItem xmlns:ds="http://schemas.openxmlformats.org/officeDocument/2006/customXml" ds:itemID="{F5BDFB18-698E-460E-A252-1337E71471CD}">
  <ds:schemaRefs>
    <ds:schemaRef ds:uri="64ec9a19-5c64-44f5-9ef6-7f61fcdc67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1188</TotalTime>
  <Words>2621</Words>
  <Application>Microsoft Office PowerPoint</Application>
  <PresentationFormat>Widescreen</PresentationFormat>
  <Paragraphs>174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vt:lpstr>
      <vt:lpstr>Symbol</vt:lpstr>
      <vt:lpstr>GMcFee powerpoint template</vt:lpstr>
      <vt:lpstr>PowerPoint Presentation</vt:lpstr>
      <vt:lpstr>If you’re working with others to address barriers you or they face - you are already an social entrepreneur!</vt:lpstr>
      <vt:lpstr>Provocation</vt:lpstr>
      <vt:lpstr>The Nundah Co-op Story </vt:lpstr>
      <vt:lpstr>The beginning – listening to people’s stories: </vt:lpstr>
      <vt:lpstr>PowerPoint Presentation</vt:lpstr>
      <vt:lpstr>1998 Foundation and Experimentation</vt:lpstr>
      <vt:lpstr>Building a Strong Community Economy by  “Plugging the Leaks”</vt:lpstr>
      <vt:lpstr>2001/2002  Establishment </vt:lpstr>
      <vt:lpstr>2004: Next Steps</vt:lpstr>
      <vt:lpstr>PowerPoint Presentation</vt:lpstr>
      <vt:lpstr>2005 Sharing the model</vt:lpstr>
      <vt:lpstr>2005-2015: Consolidation and Growth</vt:lpstr>
      <vt:lpstr>Some Migrant-Led and Social Enterprise Businesses  NCEC has supported</vt:lpstr>
      <vt:lpstr>Operating Framework:  ‘Participation and Production’</vt:lpstr>
      <vt:lpstr>Building People's Capacity - Brick by Brick.  NCEC started humbly but built capacity by looking to four key areas:</vt:lpstr>
      <vt:lpstr>NCEC Values: holding it all together</vt:lpstr>
      <vt:lpstr>2016-2020 Revisiting our Cooperative roots</vt:lpstr>
      <vt:lpstr>Local people looking after their Local Shopping Centre - our Partnership with Mirvac Corporation</vt:lpstr>
      <vt:lpstr>Why a Community Enterprise?</vt:lpstr>
      <vt:lpstr>N.C.E.C. members report significant improvements in health and well being, due to having:    - A valued role - Meaningful use of time - Improved personal finances - A sense of ownership.  From the original 8 there are 40 Worker/Members in employment! </vt:lpstr>
      <vt:lpstr>Learnings for Community Worker's</vt:lpstr>
      <vt:lpstr>Common Features of Successful Community Enterprises</vt:lpstr>
      <vt:lpstr>How to Begin…  </vt:lpstr>
      <vt:lpstr>Selected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Halliwell Memorial Address   Queensland Community Development Conference 2019  Nundah Community Enterprises Cooperative:  A story of going to the people, listening &amp; trusting them to develop a response to challenges they face</dc:title>
  <dc:creator>Richard Warner</dc:creator>
  <cp:lastModifiedBy>Richard Warner</cp:lastModifiedBy>
  <cp:revision>24</cp:revision>
  <dcterms:created xsi:type="dcterms:W3CDTF">2019-10-22T04:36:36Z</dcterms:created>
  <dcterms:modified xsi:type="dcterms:W3CDTF">2021-03-25T00:23:55Z</dcterms:modified>
</cp:coreProperties>
</file>